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3.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4.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5.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02" r:id="rId5"/>
    <p:sldMasterId id="2147484331" r:id="rId6"/>
    <p:sldMasterId id="2147484363" r:id="rId7"/>
    <p:sldMasterId id="2147484427" r:id="rId8"/>
    <p:sldMasterId id="2147484452" r:id="rId9"/>
  </p:sldMasterIdLst>
  <p:notesMasterIdLst>
    <p:notesMasterId r:id="rId23"/>
  </p:notesMasterIdLst>
  <p:handoutMasterIdLst>
    <p:handoutMasterId r:id="rId24"/>
  </p:handoutMasterIdLst>
  <p:sldIdLst>
    <p:sldId id="1387" r:id="rId10"/>
    <p:sldId id="1493" r:id="rId11"/>
    <p:sldId id="1469" r:id="rId12"/>
    <p:sldId id="1450" r:id="rId13"/>
    <p:sldId id="1475" r:id="rId14"/>
    <p:sldId id="1476" r:id="rId15"/>
    <p:sldId id="1401" r:id="rId16"/>
    <p:sldId id="1513" r:id="rId17"/>
    <p:sldId id="1512" r:id="rId18"/>
    <p:sldId id="1515" r:id="rId19"/>
    <p:sldId id="1521" r:id="rId20"/>
    <p:sldId id="1520" r:id="rId21"/>
    <p:sldId id="1432" r:id="rId2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AD80A"/>
    <a:srgbClr val="0072C6"/>
    <a:srgbClr val="111111"/>
    <a:srgbClr val="000000"/>
    <a:srgbClr val="FFFFFF"/>
    <a:srgbClr val="525252"/>
    <a:srgbClr val="EAEAEA"/>
    <a:srgbClr val="E81123"/>
    <a:srgbClr val="0078D7"/>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62" autoAdjust="0"/>
    <p:restoredTop sz="95292" autoAdjust="0"/>
  </p:normalViewPr>
  <p:slideViewPr>
    <p:cSldViewPr snapToGrid="0">
      <p:cViewPr varScale="1">
        <p:scale>
          <a:sx n="87" d="100"/>
          <a:sy n="87" d="100"/>
        </p:scale>
        <p:origin x="254" y="34"/>
      </p:cViewPr>
      <p:guideLst/>
    </p:cSldViewPr>
  </p:slideViewPr>
  <p:outlineViewPr>
    <p:cViewPr>
      <p:scale>
        <a:sx n="33" d="100"/>
        <a:sy n="33" d="100"/>
      </p:scale>
      <p:origin x="0" y="-5972"/>
    </p:cViewPr>
  </p:outlineViewPr>
  <p:notesTextViewPr>
    <p:cViewPr>
      <p:scale>
        <a:sx n="3" d="2"/>
        <a:sy n="3" d="2"/>
      </p:scale>
      <p:origin x="0" y="0"/>
    </p:cViewPr>
  </p:notesTextViewPr>
  <p:sorterViewPr>
    <p:cViewPr>
      <p:scale>
        <a:sx n="50" d="100"/>
        <a:sy n="50" d="100"/>
      </p:scale>
      <p:origin x="0" y="0"/>
    </p:cViewPr>
  </p:sorterViewPr>
  <p:notesViewPr>
    <p:cSldViewPr snapToGrid="0" showGuides="1">
      <p:cViewPr varScale="1">
        <p:scale>
          <a:sx n="51" d="100"/>
          <a:sy n="51" d="100"/>
        </p:scale>
        <p:origin x="203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2.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S4 Solutions Specialist Summit</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10/16/2016 2:46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S4 Solutions Specialist Summit</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10/16/2016 2:46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a:t>
            </a:r>
          </a:p>
        </p:txBody>
      </p:sp>
      <p:sp>
        <p:nvSpPr>
          <p:cNvPr id="4" name="Header Placeholder 3"/>
          <p:cNvSpPr>
            <a:spLocks noGrp="1"/>
          </p:cNvSpPr>
          <p:nvPr>
            <p:ph type="hdr" sz="quarter" idx="10"/>
          </p:nvPr>
        </p:nvSpPr>
        <p:spPr/>
        <p:txBody>
          <a:bodyPr/>
          <a:lstStyle/>
          <a:p>
            <a:r>
              <a:rPr lang="en-US"/>
              <a:t>S4 Solutions Specialist Summit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10/16/2016 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6948120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Social club –</a:t>
            </a:r>
            <a:r>
              <a:rPr lang="en-US" baseline="0" dirty="0"/>
              <a:t> </a:t>
            </a:r>
            <a:r>
              <a:rPr lang="en-US" baseline="0" dirty="0" err="1"/>
              <a:t>intellitrace</a:t>
            </a:r>
            <a:r>
              <a:rPr lang="en-US" baseline="0" dirty="0"/>
              <a:t> – works on anything </a:t>
            </a:r>
            <a:r>
              <a:rPr lang="en-US" baseline="0" dirty="0" err="1"/>
              <a:t>.net</a:t>
            </a:r>
            <a:endParaRPr lang="en-US" baseline="0" dirty="0"/>
          </a:p>
          <a:p>
            <a:r>
              <a:rPr lang="en-US" baseline="0" dirty="0"/>
              <a:t>Taxation – </a:t>
            </a:r>
            <a:r>
              <a:rPr lang="en-US" baseline="0" dirty="0" err="1"/>
              <a:t>intellitest</a:t>
            </a:r>
            <a:r>
              <a:rPr lang="en-US" baseline="0" dirty="0"/>
              <a:t> and code maps</a:t>
            </a:r>
            <a:endParaRPr lang="en-US" dirty="0"/>
          </a:p>
          <a:p>
            <a:endParaRPr lang="en-US" dirty="0"/>
          </a:p>
          <a:p>
            <a:r>
              <a:rPr lang="en-US" dirty="0"/>
              <a:t>Sonar </a:t>
            </a:r>
            <a:r>
              <a:rPr lang="en-US" dirty="0" err="1"/>
              <a:t>qube</a:t>
            </a:r>
            <a:r>
              <a:rPr lang="en-US" baseline="0" dirty="0"/>
              <a:t> – </a:t>
            </a:r>
            <a:r>
              <a:rPr lang="en-US" baseline="0" dirty="0" err="1"/>
              <a:t>vstsdemo</a:t>
            </a:r>
            <a:r>
              <a:rPr lang="en-US" baseline="0" dirty="0"/>
              <a:t> – my shuttle 2 – </a:t>
            </a:r>
            <a:r>
              <a:rPr lang="en-US" baseline="0" dirty="0" err="1"/>
              <a:t>myshuttle</a:t>
            </a:r>
            <a:r>
              <a:rPr lang="en-US" baseline="0" dirty="0"/>
              <a:t> ci</a:t>
            </a:r>
          </a:p>
          <a:p>
            <a:r>
              <a:rPr lang="en-US" dirty="0"/>
              <a:t>https://sonarqube.com/, click rules</a:t>
            </a:r>
          </a:p>
          <a:p>
            <a:endParaRPr lang="en-US" dirty="0"/>
          </a:p>
          <a:p>
            <a:r>
              <a:rPr lang="en-US" dirty="0"/>
              <a:t>Package</a:t>
            </a:r>
            <a:r>
              <a:rPr lang="en-US" baseline="0" dirty="0"/>
              <a:t> manager – parts unlimited – build – surreal engine – show feeds</a:t>
            </a:r>
          </a:p>
          <a:p>
            <a:r>
              <a:rPr lang="en-US" baseline="0" dirty="0"/>
              <a:t>Continuous integration – click on </a:t>
            </a:r>
            <a:r>
              <a:rPr lang="en-US" baseline="0" dirty="0" err="1"/>
              <a:t>triggersin</a:t>
            </a:r>
            <a:r>
              <a:rPr lang="en-US" baseline="0" dirty="0"/>
              <a:t> a build</a:t>
            </a:r>
          </a:p>
          <a:p>
            <a:endParaRPr lang="en-US" baseline="0" dirty="0"/>
          </a:p>
          <a:p>
            <a:r>
              <a:rPr lang="en-US" baseline="0" dirty="0"/>
              <a:t>Continuous deployment – parts unlimited</a:t>
            </a:r>
          </a:p>
          <a:p>
            <a:r>
              <a:rPr lang="en-US" baseline="0" dirty="0"/>
              <a:t>http://partsunlimited.azurewebsites.net/</a:t>
            </a:r>
          </a:p>
          <a:p>
            <a:r>
              <a:rPr lang="en-US" baseline="0" dirty="0"/>
              <a:t>Show deployment slots</a:t>
            </a:r>
          </a:p>
          <a:p>
            <a:r>
              <a:rPr lang="en-US" baseline="0" dirty="0" err="1"/>
              <a:t>Azurejut</a:t>
            </a:r>
            <a:r>
              <a:rPr lang="en-US" baseline="0" dirty="0"/>
              <a:t> – </a:t>
            </a:r>
            <a:r>
              <a:rPr lang="en-US" baseline="0" dirty="0" err="1"/>
              <a:t>dupont</a:t>
            </a:r>
            <a:r>
              <a:rPr lang="en-US" baseline="0" dirty="0"/>
              <a:t> welcome - </a:t>
            </a:r>
          </a:p>
          <a:p>
            <a:endParaRPr lang="en-US" baseline="0" dirty="0"/>
          </a:p>
          <a:p>
            <a:r>
              <a:rPr lang="en-US" baseline="0" dirty="0"/>
              <a:t>Release – show Aramark </a:t>
            </a:r>
            <a:r>
              <a:rPr lang="en-US" baseline="0" dirty="0" err="1"/>
              <a:t>azurejt</a:t>
            </a:r>
            <a:endParaRPr lang="en-US" baseline="0" dirty="0"/>
          </a:p>
          <a:p>
            <a:endParaRPr lang="en-US" baseline="0" dirty="0"/>
          </a:p>
          <a:p>
            <a:r>
              <a:rPr lang="en-US" baseline="0" dirty="0"/>
              <a:t>IAC – show </a:t>
            </a:r>
            <a:r>
              <a:rPr lang="en-US" baseline="0" dirty="0" err="1"/>
              <a:t>github</a:t>
            </a:r>
            <a:r>
              <a:rPr lang="en-US" baseline="0" dirty="0"/>
              <a:t> repo</a:t>
            </a:r>
          </a:p>
          <a:p>
            <a:r>
              <a:rPr lang="en-US" baseline="0" dirty="0"/>
              <a:t>Show create a new resource</a:t>
            </a:r>
          </a:p>
          <a:p>
            <a:r>
              <a:rPr lang="en-US" baseline="0" dirty="0"/>
              <a:t>https://github.com/Azure/azure-quickstart-templates</a:t>
            </a:r>
          </a:p>
          <a:p>
            <a:endParaRPr lang="en-US" baseline="0" dirty="0"/>
          </a:p>
          <a:p>
            <a:r>
              <a:rPr lang="en-US" baseline="0" dirty="0"/>
              <a:t>Dev test labs – </a:t>
            </a:r>
            <a:r>
              <a:rPr lang="en-US" baseline="0" dirty="0" err="1"/>
              <a:t>en</a:t>
            </a:r>
            <a:r>
              <a:rPr lang="en-US" baseline="0" dirty="0"/>
              <a:t> portal</a:t>
            </a:r>
          </a:p>
          <a:p>
            <a:endParaRPr lang="en-US" baseline="0" dirty="0"/>
          </a:p>
          <a:p>
            <a:r>
              <a:rPr lang="en-US" baseline="0" dirty="0"/>
              <a:t>Monitor and </a:t>
            </a:r>
            <a:r>
              <a:rPr lang="en-US" baseline="0" dirty="0" err="1"/>
              <a:t>analytiz</a:t>
            </a:r>
            <a:r>
              <a:rPr lang="en-US" baseline="0" dirty="0"/>
              <a:t> – so java portal or </a:t>
            </a:r>
            <a:r>
              <a:rPr lang="en-US" baseline="0" dirty="0" err="1"/>
              <a:t>farkacam</a:t>
            </a:r>
            <a:r>
              <a:rPr lang="en-US" baseline="0" dirty="0"/>
              <a:t> on my portal</a:t>
            </a:r>
            <a:endParaRPr lang="en-US" dirty="0"/>
          </a:p>
        </p:txBody>
      </p:sp>
      <p:sp>
        <p:nvSpPr>
          <p:cNvPr id="4" name="Header Placeholder 3"/>
          <p:cNvSpPr>
            <a:spLocks noGrp="1"/>
          </p:cNvSpPr>
          <p:nvPr>
            <p:ph type="hdr" sz="quarter" idx="10"/>
          </p:nvPr>
        </p:nvSpPr>
        <p:spPr/>
        <p:txBody>
          <a:bodyPr/>
          <a:lstStyle/>
          <a:p>
            <a:r>
              <a:rPr lang="en-US"/>
              <a:t>S4 Solutions Specialist Summit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10/16/2016 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049767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kern="1200" dirty="0">
                <a:solidFill>
                  <a:schemeClr val="tx1"/>
                </a:solidFill>
                <a:effectLst/>
                <a:latin typeface="Segoe UI Light" pitchFamily="34" charset="0"/>
                <a:ea typeface="+mn-ea"/>
                <a:cs typeface="+mn-cs"/>
              </a:rPr>
              <a:t>Code maps show relationships in your code and appear next to the code editor. A green arrow shows your cursor’s position in the code. You can make notes on a map, just like on paper.</a:t>
            </a:r>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Code maps help you avoid getting lost in large code bases, unfamiliar code, or legacy code. For example, when you’re debugging, you might have to look at code across many files and projects. Code maps help you navigate around these pieces of code and see relationships between them. You don't have to remember all this code, keep track of files, or draw a separate paper diagram. If you have to interrupt your work, code maps help refresh your memory about the code you're working on.</a:t>
            </a:r>
          </a:p>
        </p:txBody>
      </p:sp>
      <p:sp>
        <p:nvSpPr>
          <p:cNvPr id="4" name="Header Placeholder 3"/>
          <p:cNvSpPr>
            <a:spLocks noGrp="1"/>
          </p:cNvSpPr>
          <p:nvPr>
            <p:ph type="hdr" sz="quarter" idx="10"/>
          </p:nvPr>
        </p:nvSpPr>
        <p:spPr/>
        <p:txBody>
          <a:bodyPr/>
          <a:lstStyle/>
          <a:p>
            <a:r>
              <a:rPr lang="en-US">
                <a:solidFill>
                  <a:prstClr val="black"/>
                </a:solidFill>
              </a:rPr>
              <a:t>Visual Studio 11</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ndParaRPr>
          </a:p>
        </p:txBody>
      </p:sp>
      <p:sp>
        <p:nvSpPr>
          <p:cNvPr id="6" name="Date Placeholder 5"/>
          <p:cNvSpPr>
            <a:spLocks noGrp="1"/>
          </p:cNvSpPr>
          <p:nvPr>
            <p:ph type="dt" idx="12"/>
          </p:nvPr>
        </p:nvSpPr>
        <p:spPr/>
        <p:txBody>
          <a:bodyPr/>
          <a:lstStyle/>
          <a:p>
            <a:fld id="{C190391A-8917-4BD2-B35A-33CA65ABF4C3}" type="datetime1">
              <a:rPr lang="en-US" smtClean="0">
                <a:solidFill>
                  <a:prstClr val="black"/>
                </a:solidFill>
              </a:rPr>
              <a:pPr/>
              <a:t>10/16/2016</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4172475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Smart</a:t>
            </a:r>
            <a:r>
              <a:rPr lang="en-US" baseline="0" dirty="0"/>
              <a:t> Unit Tests (formerly PEX) have been fully integrated into the Visual Studio 2015 Preview experience. With Smart Unit Tests, you’ll be able to generate solid unit tests from any block of code, fully exploring edge cases and all possible code paths. This is great for legacy code w/o unit test coverage, or for those times you inherit untested code.</a:t>
            </a:r>
          </a:p>
          <a:p>
            <a:endParaRPr lang="en-US" baseline="0" dirty="0"/>
          </a:p>
          <a:p>
            <a:r>
              <a:rPr lang="en-US" baseline="0" dirty="0"/>
              <a:t>Smart Unit Tests take unit testing a step further, by monitoring the code under test and notifying when you may need to refactor the tests to align with code changes. No more stale unit tests!</a:t>
            </a:r>
            <a:endParaRPr lang="en-US" dirty="0"/>
          </a:p>
          <a:p>
            <a:endParaRPr lang="en-US" dirty="0"/>
          </a:p>
          <a:p>
            <a:endParaRPr lang="en-US" dirty="0"/>
          </a:p>
          <a:p>
            <a:endParaRPr lang="en-US" dirty="0"/>
          </a:p>
          <a:p>
            <a:r>
              <a:rPr lang="en-US" dirty="0"/>
              <a:t>(1) Method instrumented, we know the block count. Exploration begins.</a:t>
            </a:r>
          </a:p>
          <a:p>
            <a:r>
              <a:rPr lang="en-US" dirty="0"/>
              <a:t>(2) “Runs” with new inputs generated.</a:t>
            </a:r>
          </a:p>
          <a:p>
            <a:r>
              <a:rPr lang="en-US" dirty="0"/>
              <a:t>(3) Test case emitted </a:t>
            </a:r>
            <a:r>
              <a:rPr lang="en-US" i="1" dirty="0" err="1"/>
              <a:t>iff</a:t>
            </a:r>
            <a:r>
              <a:rPr lang="en-US" dirty="0"/>
              <a:t> coverage increases.</a:t>
            </a:r>
          </a:p>
          <a:p>
            <a:r>
              <a:rPr lang="en-US" dirty="0"/>
              <a:t>(4) “Issues” reported along the way, with user action indicated.</a:t>
            </a:r>
          </a:p>
          <a:p>
            <a:r>
              <a:rPr lang="en-US" dirty="0"/>
              <a:t>(5) If a “run” does not increase coverage, no test emitted. Only the run count goes up.</a:t>
            </a:r>
          </a:p>
          <a:p>
            <a:r>
              <a:rPr lang="en-US" dirty="0"/>
              <a:t>(6) Similar to (2), (3), (4).</a:t>
            </a:r>
          </a:p>
          <a:p>
            <a:r>
              <a:rPr lang="en-US" dirty="0"/>
              <a:t>(7) Exploration ends! All blocks covered.</a:t>
            </a:r>
          </a:p>
          <a:p>
            <a:endParaRPr lang="en-US" dirty="0"/>
          </a:p>
          <a:p>
            <a:r>
              <a:rPr lang="en-US" dirty="0"/>
              <a:t>Note: depending on the code under test, the</a:t>
            </a:r>
          </a:p>
          <a:p>
            <a:r>
              <a:rPr lang="en-US" dirty="0"/>
              <a:t>plateau at (5) might be seen at (7) as well.</a:t>
            </a:r>
          </a:p>
          <a:p>
            <a:endParaRPr lang="en-US" dirty="0"/>
          </a:p>
        </p:txBody>
      </p:sp>
      <p:sp>
        <p:nvSpPr>
          <p:cNvPr id="4" name="Header Placeholder 3"/>
          <p:cNvSpPr>
            <a:spLocks noGrp="1"/>
          </p:cNvSpPr>
          <p:nvPr>
            <p:ph type="hdr" sz="quarter" idx="10"/>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C190391A-8917-4BD2-B35A-33CA65ABF4C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10/16/2016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851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pPr/>
              <a:t>10/16/2016 2:46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13</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63350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tool for everything.  </a:t>
            </a:r>
            <a:r>
              <a:rPr lang="en-US" dirty="0" err="1"/>
              <a:t>.net</a:t>
            </a:r>
            <a:r>
              <a:rPr lang="en-US" dirty="0"/>
              <a:t>, </a:t>
            </a:r>
            <a:r>
              <a:rPr lang="en-US" dirty="0" err="1"/>
              <a:t>sharepoint</a:t>
            </a:r>
            <a:r>
              <a:rPr lang="en-US" dirty="0"/>
              <a:t> – web forms.</a:t>
            </a:r>
          </a:p>
          <a:p>
            <a:pPr marL="0" indent="0">
              <a:buFont typeface="Arial" panose="020B0604020202020204" pitchFamily="34" charset="0"/>
              <a:buNone/>
            </a:pPr>
            <a:r>
              <a:rPr lang="en-US" dirty="0"/>
              <a:t>Mobile development - </a:t>
            </a:r>
            <a:r>
              <a:rPr lang="en-US" dirty="0" err="1"/>
              <a:t>pokemon</a:t>
            </a:r>
            <a:endParaRPr lang="en-US" dirty="0"/>
          </a:p>
          <a:p>
            <a:pPr marL="0" indent="0">
              <a:buFont typeface="Arial" panose="020B0604020202020204" pitchFamily="34" charset="0"/>
              <a:buNone/>
            </a:pPr>
            <a:r>
              <a:rPr lang="en-US" baseline="0" dirty="0"/>
              <a:t>Web Developer – notepad – web extensions</a:t>
            </a:r>
          </a:p>
          <a:p>
            <a:pPr marL="0" indent="0">
              <a:buFont typeface="Arial" panose="020B0604020202020204" pitchFamily="34" charset="0"/>
              <a:buNone/>
            </a:pPr>
            <a:r>
              <a:rPr lang="en-US" baseline="0" dirty="0" err="1"/>
              <a:t>Javascript</a:t>
            </a:r>
            <a:r>
              <a:rPr lang="en-US" baseline="0" dirty="0"/>
              <a:t> – typescript angular.</a:t>
            </a:r>
            <a:endParaRPr lang="en-US" dirty="0"/>
          </a:p>
          <a:p>
            <a:endParaRPr lang="en-US" b="1" u="sng" dirty="0"/>
          </a:p>
          <a:p>
            <a:endParaRPr lang="en-US" b="1" u="sng" dirty="0"/>
          </a:p>
          <a:p>
            <a:endParaRPr lang="en-US" b="1" u="sng" dirty="0"/>
          </a:p>
          <a:p>
            <a:r>
              <a:rPr lang="en-US" b="1" u="sng" dirty="0"/>
              <a:t>Talking Points</a:t>
            </a:r>
            <a:endParaRPr lang="en-US" b="0" u="none" dirty="0"/>
          </a:p>
          <a:p>
            <a:pPr marL="171450" indent="-171450">
              <a:buFont typeface="Arial" panose="020B0604020202020204" pitchFamily="34" charset="0"/>
              <a:buChar char="•"/>
            </a:pPr>
            <a:r>
              <a:rPr lang="en-US" b="0" u="none" dirty="0"/>
              <a:t>With the increase</a:t>
            </a:r>
            <a:r>
              <a:rPr lang="en-US" b="0" u="none" baseline="0" dirty="0"/>
              <a:t> and diversity of devices there is an opportunity for developers to reach users where they are.</a:t>
            </a:r>
          </a:p>
          <a:p>
            <a:pPr marL="171450" indent="-171450">
              <a:buFont typeface="Arial" panose="020B0604020202020204" pitchFamily="34" charset="0"/>
              <a:buChar char="•"/>
            </a:pPr>
            <a:r>
              <a:rPr lang="en-US" b="0" u="none" baseline="0" dirty="0"/>
              <a:t>Also with the power of the cloud, infrastructure and capital expenditures no longer have to be a barrier to creating great applications.</a:t>
            </a:r>
          </a:p>
          <a:p>
            <a:pPr marL="171450" indent="-171450">
              <a:buFont typeface="Arial" panose="020B0604020202020204" pitchFamily="34" charset="0"/>
              <a:buChar char="•"/>
            </a:pPr>
            <a:r>
              <a:rPr lang="en-US" b="0" u="none" baseline="0" dirty="0"/>
              <a:t>Visual Studio 2015 bridges mobile and the cloud by being the first version built to target mobile-first and cloud-first development.</a:t>
            </a:r>
            <a:endParaRPr lang="en-US" b="1" u="sng"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10E8351-0CB9-4A37-97F0-AA311C31B78D}"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10/16/2016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608095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Solutions Specialist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10/16/2016 2:46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3772697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The Microsoft </a:t>
            </a:r>
            <a:r>
              <a:rPr lang="en-US" sz="1200" dirty="0" err="1">
                <a:latin typeface="Segoe UI" panose="020B0502040204020203" pitchFamily="34" charset="0"/>
                <a:cs typeface="Segoe UI" panose="020B0502040204020203" pitchFamily="34" charset="0"/>
              </a:rPr>
              <a:t>DevOps</a:t>
            </a:r>
            <a:r>
              <a:rPr lang="en-US" sz="1200" dirty="0">
                <a:latin typeface="Segoe UI" panose="020B0502040204020203" pitchFamily="34" charset="0"/>
                <a:cs typeface="Segoe UI" panose="020B0502040204020203" pitchFamily="34" charset="0"/>
              </a:rPr>
              <a:t> Solution</a:t>
            </a:r>
            <a:r>
              <a:rPr lang="en-US" sz="1200" baseline="0" dirty="0">
                <a:latin typeface="Segoe UI" panose="020B0502040204020203" pitchFamily="34" charset="0"/>
                <a:cs typeface="Segoe UI" panose="020B0502040204020203" pitchFamily="34" charset="0"/>
              </a:rPr>
              <a:t> </a:t>
            </a:r>
            <a:r>
              <a:rPr lang="en-US" sz="1200" dirty="0">
                <a:latin typeface="Segoe UI" panose="020B0502040204020203" pitchFamily="34" charset="0"/>
                <a:cs typeface="Segoe UI" panose="020B0502040204020203" pitchFamily="34" charset="0"/>
              </a:rPr>
              <a:t>provides a comprehensive set of software, cloud services, and other essential resources that help you deliver higher-quality software faster with less risk.</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This solution is focused on addressing the most pressing challenges of the modern application lifecycle:</a:t>
            </a:r>
          </a:p>
          <a:p>
            <a:pPr marL="388712" lvl="1"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Shortening cycle times through advanced release management and automation tools</a:t>
            </a:r>
          </a:p>
          <a:p>
            <a:pPr marL="388712" lvl="1"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Optimizing resources and eliminating waste, and</a:t>
            </a:r>
          </a:p>
          <a:p>
            <a:pPr marL="388712" lvl="1"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Increasing quality and availability of your solutions</a:t>
            </a:r>
            <a:endParaRPr lang="en-US" sz="120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10/16/2016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81863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DevOps is the union of people, process, and products to enable continuous delivery of value to our end users.”\\</a:t>
            </a:r>
          </a:p>
          <a:p>
            <a:pPr marL="0" indent="0">
              <a:buFontTx/>
              <a:buNone/>
            </a:pPr>
            <a:endParaRPr lang="en-US" dirty="0"/>
          </a:p>
          <a:p>
            <a:pPr marL="0" indent="0">
              <a:buFontTx/>
              <a:buNone/>
            </a:pPr>
            <a:r>
              <a:rPr lang="en-US" dirty="0"/>
              <a:t>Focus</a:t>
            </a:r>
            <a:r>
              <a:rPr lang="en-US" baseline="0" dirty="0"/>
              <a:t> today, from me, is process and products.  Will focus on the how.  The people is you.  Be the change you want to see.  </a:t>
            </a: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 Specialist Sales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10/16/2016 2:46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742353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Solutions Specialist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10/16/2016 2:46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718787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tool for everything.  </a:t>
            </a:r>
            <a:r>
              <a:rPr lang="en-US" dirty="0" err="1"/>
              <a:t>.net</a:t>
            </a:r>
            <a:r>
              <a:rPr lang="en-US" dirty="0"/>
              <a:t>, </a:t>
            </a:r>
            <a:r>
              <a:rPr lang="en-US" dirty="0" err="1"/>
              <a:t>sharepoint</a:t>
            </a:r>
            <a:r>
              <a:rPr lang="en-US" dirty="0"/>
              <a:t> – web forms.</a:t>
            </a:r>
          </a:p>
          <a:p>
            <a:pPr marL="0" indent="0">
              <a:buFont typeface="Arial" panose="020B0604020202020204" pitchFamily="34" charset="0"/>
              <a:buNone/>
            </a:pPr>
            <a:r>
              <a:rPr lang="en-US" baseline="0" dirty="0"/>
              <a:t>Web Developer – notepad – web extensions</a:t>
            </a:r>
          </a:p>
          <a:p>
            <a:pPr marL="0" indent="0">
              <a:buFont typeface="Arial" panose="020B0604020202020204" pitchFamily="34" charset="0"/>
              <a:buNone/>
            </a:pPr>
            <a:r>
              <a:rPr lang="en-US" baseline="0" dirty="0" err="1"/>
              <a:t>Javascript</a:t>
            </a:r>
            <a:r>
              <a:rPr lang="en-US" baseline="0" dirty="0"/>
              <a:t> – typescript angular.</a:t>
            </a: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Solutions Specialist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10/16/2016 2:46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717401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3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p:txBody>
      </p:sp>
      <p:sp>
        <p:nvSpPr>
          <p:cNvPr id="4" name="Header Placeholder 3"/>
          <p:cNvSpPr>
            <a:spLocks noGrp="1"/>
          </p:cNvSpPr>
          <p:nvPr>
            <p:ph type="hdr" sz="quarter" idx="10"/>
          </p:nvPr>
        </p:nvSpPr>
        <p:spPr/>
        <p:txBody>
          <a:bodyPr/>
          <a:lstStyle/>
          <a:p>
            <a:r>
              <a:rPr lang="en-US"/>
              <a:t>S4 Solutions Specialist Summit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10/16/2016 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142985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Testing</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Integration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Deployment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Release Management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Usage Monitoring</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Telemetry Collection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Testing in Production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Application Performance  Management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Infrastructure as Code</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Delivery</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Release Management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Change / Configuration Management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Recovery</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Load Testing</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err="1">
                <a:ln>
                  <a:noFill/>
                </a:ln>
                <a:solidFill>
                  <a:srgbClr val="FFFFFF"/>
                </a:solidFill>
                <a:effectLst/>
                <a:uLnTx/>
                <a:uFillTx/>
                <a:ea typeface="Calibri" panose="020F0502020204030204" pitchFamily="34" charset="0"/>
                <a:cs typeface="Arial" panose="020B0604020202020204" pitchFamily="34" charset="0"/>
              </a:rPr>
              <a:t>Avaialability</a:t>
            </a: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 Monitoring</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err="1">
                <a:ln>
                  <a:noFill/>
                </a:ln>
                <a:solidFill>
                  <a:srgbClr val="FFFFFF"/>
                </a:solidFill>
                <a:effectLst/>
                <a:uLnTx/>
                <a:uFillTx/>
                <a:ea typeface="Calibri" panose="020F0502020204030204" pitchFamily="34" charset="0"/>
                <a:cs typeface="Arial" panose="020B0604020202020204" pitchFamily="34" charset="0"/>
              </a:rPr>
              <a:t>Capactiy</a:t>
            </a: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 Management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a:t>
            </a:r>
            <a:r>
              <a:rPr kumimoji="0" lang="en-US" sz="900" b="0" i="0" u="none" strike="noStrike" kern="0" cap="none" spc="0" normalizeH="0" baseline="0" noProof="0" dirty="0" err="1">
                <a:ln>
                  <a:noFill/>
                </a:ln>
                <a:solidFill>
                  <a:srgbClr val="FFFFFF"/>
                </a:solidFill>
                <a:effectLst/>
                <a:uLnTx/>
                <a:uFillTx/>
                <a:ea typeface="Calibri" panose="020F0502020204030204" pitchFamily="34" charset="0"/>
                <a:cs typeface="Arial" panose="020B0604020202020204" pitchFamily="34" charset="0"/>
              </a:rPr>
              <a:t>Enviornment</a:t>
            </a: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 De Provision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Self Service </a:t>
            </a:r>
            <a:r>
              <a:rPr kumimoji="0" lang="en-US" sz="900" b="0" i="0" u="none" strike="noStrike" kern="0" cap="none" spc="0" normalizeH="0" baseline="0" noProof="0" dirty="0" err="1">
                <a:ln>
                  <a:noFill/>
                </a:ln>
                <a:solidFill>
                  <a:srgbClr val="FFFFFF"/>
                </a:solidFill>
                <a:effectLst/>
                <a:uLnTx/>
                <a:uFillTx/>
                <a:ea typeface="Calibri" panose="020F0502020204030204" pitchFamily="34" charset="0"/>
                <a:cs typeface="Arial" panose="020B0604020202020204" pitchFamily="34" charset="0"/>
              </a:rPr>
              <a:t>Enviornment</a:t>
            </a:r>
            <a:endPar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err="1">
                <a:ln>
                  <a:noFill/>
                </a:ln>
                <a:solidFill>
                  <a:srgbClr val="FFFFFF"/>
                </a:solidFill>
                <a:effectLst/>
                <a:uLnTx/>
                <a:uFillTx/>
                <a:ea typeface="Calibri" panose="020F0502020204030204" pitchFamily="34" charset="0"/>
                <a:cs typeface="Arial" panose="020B0604020202020204" pitchFamily="34" charset="0"/>
              </a:rPr>
              <a:t>Auotmated</a:t>
            </a: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 Recovery (roll back / roll forward)</a:t>
            </a:r>
          </a:p>
          <a:p>
            <a:pPr marL="0" marR="0" lvl="0" indent="0" defTabSz="914400" eaLnBrk="1" fontAlgn="auto" latinLnBrk="0" hangingPunct="1">
              <a:lnSpc>
                <a:spcPct val="13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Stakeholder Feedback</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Feature flags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Code Reviews / Technical Debt</a:t>
            </a:r>
          </a:p>
        </p:txBody>
      </p:sp>
      <p:sp>
        <p:nvSpPr>
          <p:cNvPr id="4" name="Header Placeholder 3"/>
          <p:cNvSpPr>
            <a:spLocks noGrp="1"/>
          </p:cNvSpPr>
          <p:nvPr>
            <p:ph type="hdr" sz="quarter" idx="10"/>
          </p:nvPr>
        </p:nvSpPr>
        <p:spPr/>
        <p:txBody>
          <a:bodyPr/>
          <a:lstStyle/>
          <a:p>
            <a:r>
              <a:rPr lang="en-US"/>
              <a:t>S4 Solutions Specialist Summit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10/16/2016 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1144148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e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6.xml"/><Relationship Id="rId4" Type="http://schemas.openxmlformats.org/officeDocument/2006/relationships/image" Target="../media/image11.w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2.png"/><Relationship Id="rId1" Type="http://schemas.openxmlformats.org/officeDocument/2006/relationships/slideMaster" Target="../slideMasters/slideMaster6.xml"/><Relationship Id="rId4" Type="http://schemas.openxmlformats.org/officeDocument/2006/relationships/image" Target="../media/image10.pn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3.png"/><Relationship Id="rId1" Type="http://schemas.openxmlformats.org/officeDocument/2006/relationships/slideMaster" Target="../slideMasters/slideMaster6.xml"/><Relationship Id="rId4" Type="http://schemas.openxmlformats.org/officeDocument/2006/relationships/image" Target="../media/image15.pn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6.png"/><Relationship Id="rId1" Type="http://schemas.openxmlformats.org/officeDocument/2006/relationships/slideMaster" Target="../slideMasters/slideMaster6.xml"/><Relationship Id="rId4" Type="http://schemas.openxmlformats.org/officeDocument/2006/relationships/image" Target="../media/image15.png"/></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11.wmf"/></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2.pn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32555" y="-318"/>
            <a:ext cx="850392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gray">
          <a:xfrm>
            <a:off x="0" y="0"/>
            <a:ext cx="3932238"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userDrawn="1"/>
        </p:nvSpPr>
        <p:spPr bwMode="gray">
          <a:xfrm>
            <a:off x="479322" y="4900107"/>
            <a:ext cx="3102368" cy="738664"/>
          </a:xfrm>
          <a:prstGeom prst="rect">
            <a:avLst/>
          </a:prstGeom>
          <a:noFill/>
        </p:spPr>
        <p:txBody>
          <a:bodyPr wrap="square" lIns="0" tIns="146304" rIns="182880" bIns="146304" rtlCol="0">
            <a:spAutoFit/>
          </a:bodyPr>
          <a:lstStyle/>
          <a:p>
            <a:pPr>
              <a:lnSpc>
                <a:spcPct val="90000"/>
              </a:lnSpc>
              <a:spcAft>
                <a:spcPts val="600"/>
              </a:spcAft>
            </a:pPr>
            <a:r>
              <a:rPr lang="en-US" sz="3200" dirty="0">
                <a:gradFill>
                  <a:gsLst>
                    <a:gs pos="0">
                      <a:srgbClr val="FFFFFF"/>
                    </a:gs>
                    <a:gs pos="100000">
                      <a:srgbClr val="FFFFFF"/>
                    </a:gs>
                  </a:gsLst>
                  <a:lin ang="5400000" scaled="1"/>
                </a:gradFill>
                <a:latin typeface="+mj-lt"/>
              </a:rPr>
              <a:t>27–30 July 2015</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9322" y="491661"/>
            <a:ext cx="2804166" cy="4127000"/>
          </a:xfrm>
          <a:prstGeom prst="rect">
            <a:avLst/>
          </a:prstGeom>
        </p:spPr>
      </p:pic>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Tree>
    <p:extLst>
      <p:ext uri="{BB962C8B-B14F-4D97-AF65-F5344CB8AC3E}">
        <p14:creationId xmlns:p14="http://schemas.microsoft.com/office/powerpoint/2010/main" val="265596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accent2"/>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599">
                <a:solidFill>
                  <a:srgbClr val="68217A"/>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644799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850597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3"/>
            <a:ext cx="5486399" cy="2536079"/>
          </a:xfrm>
        </p:spPr>
        <p:txBody>
          <a:bodyPr wrap="square">
            <a:spAutoFit/>
          </a:bodyPr>
          <a:lstStyle>
            <a:lvl1pPr marL="287199" indent="-287199">
              <a:spcBef>
                <a:spcPts val="1224"/>
              </a:spcBef>
              <a:buClr>
                <a:schemeClr val="tx1"/>
              </a:buClr>
              <a:buFont typeface="Arial" pitchFamily="34" charset="0"/>
              <a:buChar char="•"/>
              <a:defRPr sz="3599">
                <a:solidFill>
                  <a:srgbClr val="68217A"/>
                </a:soli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3"/>
            <a:ext cx="5486399" cy="2536079"/>
          </a:xfrm>
        </p:spPr>
        <p:txBody>
          <a:bodyPr wrap="square">
            <a:spAutoFit/>
          </a:bodyPr>
          <a:lstStyle>
            <a:lvl1pPr marL="287199" indent="-287199">
              <a:spcBef>
                <a:spcPts val="1224"/>
              </a:spcBef>
              <a:buClr>
                <a:schemeClr val="tx1"/>
              </a:buClr>
              <a:buFont typeface="Arial" pitchFamily="34" charset="0"/>
              <a:buChar char="•"/>
              <a:defRPr sz="3599">
                <a:solidFill>
                  <a:srgbClr val="68217A"/>
                </a:soli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245201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3"/>
            <a:ext cx="5486399" cy="2536079"/>
          </a:xfrm>
        </p:spPr>
        <p:txBody>
          <a:bodyPr wrap="square">
            <a:spAutoFit/>
          </a:bodyPr>
          <a:lstStyle>
            <a:lvl1pPr marL="287199" indent="-287199">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3"/>
            <a:ext cx="5486399" cy="2536079"/>
          </a:xfrm>
        </p:spPr>
        <p:txBody>
          <a:bodyPr wrap="square">
            <a:spAutoFit/>
          </a:bodyPr>
          <a:lstStyle>
            <a:lvl1pPr marL="287199" indent="-287199">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940125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2" indent="0">
              <a:buNone/>
              <a:tabLst/>
              <a:defRPr sz="2000">
                <a:solidFill>
                  <a:srgbClr val="FFFFFF"/>
                </a:solidFill>
              </a:defRPr>
            </a:lvl3pPr>
            <a:lvl4pPr marL="460150" indent="0">
              <a:buNone/>
              <a:defRPr>
                <a:solidFill>
                  <a:srgbClr val="FFFFFF"/>
                </a:solidFill>
              </a:defRPr>
            </a:lvl4pPr>
            <a:lvl5pPr marL="685467"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670202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878929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74213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17396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769550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5"/>
            <a:ext cx="11887200" cy="1353136"/>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4566195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1" y="2124075"/>
            <a:ext cx="3959352"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2" y="2124076"/>
            <a:ext cx="7315200" cy="304847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3324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3" y="1212850"/>
            <a:ext cx="5486399" cy="3048472"/>
          </a:xfrm>
        </p:spPr>
        <p:txBody>
          <a:bodyPr wrap="square">
            <a:spAutoFit/>
          </a:bodyPr>
          <a:lstStyle>
            <a:lvl1pPr marL="0" indent="0">
              <a:spcBef>
                <a:spcPts val="1224"/>
              </a:spcBef>
              <a:buClr>
                <a:schemeClr val="tx1"/>
              </a:buClr>
              <a:buFont typeface="Wingdings" pitchFamily="2" charset="2"/>
              <a:buNone/>
              <a:defRPr sz="5399">
                <a:solidFill>
                  <a:schemeClr val="accent2"/>
                </a:solidFill>
              </a:defRPr>
            </a:lvl1pPr>
            <a:lvl2pPr marL="0" indent="0">
              <a:spcBef>
                <a:spcPts val="1080"/>
              </a:spcBef>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43361952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626563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64045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solidFill>
                  <a:schemeClr val="bg1"/>
                </a:solidFill>
              </a:defRPr>
            </a:lvl1pPr>
          </a:lstStyle>
          <a:p>
            <a:r>
              <a:rPr lang="en-US" dirty="0"/>
              <a:t>Section title</a:t>
            </a:r>
          </a:p>
        </p:txBody>
      </p:sp>
    </p:spTree>
    <p:extLst>
      <p:ext uri="{BB962C8B-B14F-4D97-AF65-F5344CB8AC3E}">
        <p14:creationId xmlns:p14="http://schemas.microsoft.com/office/powerpoint/2010/main" val="4218716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39603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27428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160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47906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algn="ctr" defTabSz="932020"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1"/>
            <a:ext cx="11887199" cy="202251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85"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2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6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486"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7599502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443746"/>
          </a:xfrm>
          <a:prstGeom prst="rect">
            <a:avLst/>
          </a:prstGeom>
        </p:spPr>
        <p:txBody>
          <a:bodyPr/>
          <a:lstStyle>
            <a:lvl1pPr marL="290373" indent="-290373">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24" indent="-280851">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93" indent="-29037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82" indent="-22848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73" indent="-22848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0752565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General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3" y="1212850"/>
            <a:ext cx="11887200" cy="1817451"/>
          </a:xfrm>
        </p:spPr>
        <p:txBody>
          <a:bodyPr>
            <a:spAutoFit/>
          </a:bodyPr>
          <a:lstStyle>
            <a:lvl1pPr marL="0" indent="0">
              <a:buNone/>
              <a:defRPr sz="3264" b="1">
                <a:solidFill>
                  <a:srgbClr val="151515"/>
                </a:solidFill>
              </a:defRPr>
            </a:lvl1pPr>
            <a:lvl2pPr marL="0" indent="0">
              <a:lnSpc>
                <a:spcPct val="100000"/>
              </a:lnSpc>
              <a:spcBef>
                <a:spcPts val="0"/>
              </a:spcBef>
              <a:buNone/>
              <a:defRPr sz="2040"/>
            </a:lvl2pPr>
            <a:lvl3pPr marL="176447" indent="-176447">
              <a:defRPr sz="1836"/>
            </a:lvl3pPr>
            <a:lvl4pPr marL="409552" indent="-176447">
              <a:defRPr sz="1632"/>
            </a:lvl4pPr>
            <a:lvl5pPr marL="642656" indent="-176447">
              <a:defRPr sz="163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732677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ue column">
    <p:spTree>
      <p:nvGrpSpPr>
        <p:cNvPr id="1" name=""/>
        <p:cNvGrpSpPr/>
        <p:nvPr/>
      </p:nvGrpSpPr>
      <p:grpSpPr>
        <a:xfrm>
          <a:off x="0" y="0"/>
          <a:ext cx="0" cy="0"/>
          <a:chOff x="0" y="0"/>
          <a:chExt cx="0" cy="0"/>
        </a:xfrm>
      </p:grpSpPr>
      <p:sp>
        <p:nvSpPr>
          <p:cNvPr id="3" name="Rectangle 2"/>
          <p:cNvSpPr/>
          <p:nvPr userDrawn="1"/>
        </p:nvSpPr>
        <p:spPr bwMode="auto">
          <a:xfrm>
            <a:off x="887" y="994"/>
            <a:ext cx="6212471" cy="6992540"/>
          </a:xfrm>
          <a:prstGeom prst="rect">
            <a:avLst/>
          </a:prstGeom>
          <a:solidFill>
            <a:srgbClr val="1B5CA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29585" tIns="2102226" rIns="182802" bIns="146241" numCol="1" rtlCol="0" anchor="t" anchorCtr="0" compatLnSpc="1">
            <a:prstTxWarp prst="textNoShape">
              <a:avLst/>
            </a:prstTxWarp>
          </a:bodyPr>
          <a:lstStyle/>
          <a:p>
            <a:pPr defTabSz="932049">
              <a:lnSpc>
                <a:spcPct val="90000"/>
              </a:lnSpc>
              <a:spcBef>
                <a:spcPts val="1801"/>
              </a:spcBef>
            </a:pPr>
            <a:endParaRPr lang="en-US" sz="3198" b="1" dirty="0">
              <a:solidFill>
                <a:srgbClr val="FFFFFF"/>
              </a:solidFill>
              <a:ea typeface="ＭＳ Ｐゴシック" charset="0"/>
            </a:endParaRPr>
          </a:p>
          <a:p>
            <a:pPr defTabSz="932049">
              <a:lnSpc>
                <a:spcPct val="90000"/>
              </a:lnSpc>
              <a:spcBef>
                <a:spcPts val="1801"/>
              </a:spcBef>
            </a:pPr>
            <a:endParaRPr lang="en-US" sz="3198" b="1" dirty="0">
              <a:solidFill>
                <a:srgbClr val="FFFFFF"/>
              </a:solidFill>
              <a:ea typeface="ＭＳ Ｐゴシック" charset="0"/>
            </a:endParaRPr>
          </a:p>
          <a:p>
            <a:pPr defTabSz="932049">
              <a:lnSpc>
                <a:spcPct val="90000"/>
              </a:lnSpc>
              <a:spcBef>
                <a:spcPts val="1801"/>
              </a:spcBef>
            </a:pPr>
            <a:endParaRPr lang="en-US" sz="3198" b="1" dirty="0">
              <a:solidFill>
                <a:srgbClr val="FFFFFF"/>
              </a:solidFill>
              <a:ea typeface="ＭＳ Ｐゴシック" charset="0"/>
            </a:endParaRPr>
          </a:p>
          <a:p>
            <a:pPr defTabSz="932049">
              <a:lnSpc>
                <a:spcPct val="90000"/>
              </a:lnSpc>
              <a:spcBef>
                <a:spcPts val="1801"/>
              </a:spcBef>
            </a:pPr>
            <a:endParaRPr lang="en-US" sz="3198" dirty="0">
              <a:solidFill>
                <a:srgbClr val="FFFFFF"/>
              </a:solidFill>
              <a:latin typeface="Segoe UI Light"/>
              <a:ea typeface="ＭＳ Ｐゴシック" charset="0"/>
            </a:endParaRPr>
          </a:p>
        </p:txBody>
      </p:sp>
      <p:sp>
        <p:nvSpPr>
          <p:cNvPr id="2" name="Title 1"/>
          <p:cNvSpPr>
            <a:spLocks noGrp="1"/>
          </p:cNvSpPr>
          <p:nvPr>
            <p:ph type="title"/>
          </p:nvPr>
        </p:nvSpPr>
        <p:spPr>
          <a:xfrm>
            <a:off x="274640" y="295279"/>
            <a:ext cx="5638905" cy="917575"/>
          </a:xfrm>
        </p:spPr>
        <p:txBody>
          <a:bodyPr/>
          <a:lstStyle>
            <a:lvl1pPr>
              <a:defRPr sz="4896">
                <a:solidFill>
                  <a:schemeClr val="bg1"/>
                </a:solidFill>
              </a:defRPr>
            </a:lvl1pPr>
          </a:lstStyle>
          <a:p>
            <a:r>
              <a:rPr lang="en-US" dirty="0"/>
              <a:t>Click to edit Master title style</a:t>
            </a:r>
          </a:p>
        </p:txBody>
      </p:sp>
      <p:sp>
        <p:nvSpPr>
          <p:cNvPr id="13" name="Text Placeholder 3"/>
          <p:cNvSpPr>
            <a:spLocks noGrp="1"/>
          </p:cNvSpPr>
          <p:nvPr>
            <p:ph type="body" sz="quarter" idx="10"/>
          </p:nvPr>
        </p:nvSpPr>
        <p:spPr>
          <a:xfrm>
            <a:off x="274640" y="1230441"/>
            <a:ext cx="5638903" cy="1860351"/>
          </a:xfrm>
        </p:spPr>
        <p:txBody>
          <a:bodyPr wrap="square">
            <a:spAutoFit/>
          </a:bodyPr>
          <a:lstStyle>
            <a:lvl1pPr marL="0" indent="0">
              <a:lnSpc>
                <a:spcPct val="100000"/>
              </a:lnSpc>
              <a:spcBef>
                <a:spcPts val="612"/>
              </a:spcBef>
              <a:spcAft>
                <a:spcPts val="204"/>
              </a:spcAft>
              <a:buNone/>
              <a:defRPr sz="3264" b="1">
                <a:solidFill>
                  <a:schemeClr val="bg1"/>
                </a:solidFill>
              </a:defRPr>
            </a:lvl1pPr>
            <a:lvl2pPr marL="0" indent="0">
              <a:lnSpc>
                <a:spcPct val="90000"/>
              </a:lnSpc>
              <a:spcBef>
                <a:spcPts val="408"/>
              </a:spcBef>
              <a:spcAft>
                <a:spcPts val="612"/>
              </a:spcAft>
              <a:buNone/>
              <a:defRPr sz="1836" i="1">
                <a:solidFill>
                  <a:schemeClr val="bg1"/>
                </a:solidFill>
              </a:defRPr>
            </a:lvl2pPr>
            <a:lvl3pPr marL="176447" indent="-176447">
              <a:spcBef>
                <a:spcPts val="0"/>
              </a:spcBef>
              <a:spcAft>
                <a:spcPts val="204"/>
              </a:spcAft>
              <a:defRPr sz="1836">
                <a:solidFill>
                  <a:schemeClr val="bg1">
                    <a:lumMod val="85000"/>
                  </a:schemeClr>
                </a:solidFill>
              </a:defRPr>
            </a:lvl3pPr>
            <a:lvl4pPr marL="409552" indent="-176447">
              <a:spcBef>
                <a:spcPts val="0"/>
              </a:spcBef>
              <a:spcAft>
                <a:spcPts val="204"/>
              </a:spcAft>
              <a:defRPr sz="1632">
                <a:solidFill>
                  <a:schemeClr val="bg1">
                    <a:lumMod val="85000"/>
                  </a:schemeClr>
                </a:solidFill>
              </a:defRPr>
            </a:lvl4pPr>
            <a:lvl5pPr marL="642656" indent="-176447">
              <a:spcBef>
                <a:spcPts val="0"/>
              </a:spcBef>
              <a:spcAft>
                <a:spcPts val="204"/>
              </a:spcAft>
              <a:defRPr sz="1632">
                <a:solidFill>
                  <a:schemeClr val="bg1">
                    <a:lumMod val="8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023133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5"/>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9" y="2031267"/>
            <a:ext cx="5261211" cy="523679"/>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9" y="2554944"/>
            <a:ext cx="5261211" cy="26468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2031267"/>
            <a:ext cx="5287122" cy="523679"/>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26468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55009" y="6482890"/>
            <a:ext cx="2798207" cy="372394"/>
          </a:xfrm>
          <a:prstGeom prst="rect">
            <a:avLst/>
          </a:prstGeom>
        </p:spPr>
        <p:txBody>
          <a:bodyPr/>
          <a:lstStyle/>
          <a:p>
            <a:pPr defTabSz="932289"/>
            <a:fld id="{4020005D-344A-4C00-AA8A-5DF9EEE47552}" type="datetimeFigureOut">
              <a:rPr lang="en-US" smtClean="0">
                <a:solidFill>
                  <a:prstClr val="black">
                    <a:tint val="75000"/>
                  </a:prstClr>
                </a:solidFill>
              </a:rPr>
              <a:pPr defTabSz="932289"/>
              <a:t>10/16/2016</a:t>
            </a:fld>
            <a:endParaRPr lang="en-US">
              <a:solidFill>
                <a:prstClr val="black">
                  <a:tint val="75000"/>
                </a:prstClr>
              </a:solidFill>
            </a:endParaRPr>
          </a:p>
        </p:txBody>
      </p:sp>
      <p:sp>
        <p:nvSpPr>
          <p:cNvPr id="8" name="Footer Placeholder 7"/>
          <p:cNvSpPr>
            <a:spLocks noGrp="1"/>
          </p:cNvSpPr>
          <p:nvPr>
            <p:ph type="ftr" sz="quarter" idx="11"/>
          </p:nvPr>
        </p:nvSpPr>
        <p:spPr>
          <a:xfrm>
            <a:off x="4119583" y="6482890"/>
            <a:ext cx="4197310" cy="372394"/>
          </a:xfrm>
          <a:prstGeom prst="rect">
            <a:avLst/>
          </a:prstGeom>
        </p:spPr>
        <p:txBody>
          <a:bodyPr/>
          <a:lstStyle/>
          <a:p>
            <a:pPr defTabSz="932289"/>
            <a:endParaRPr lang="en-US">
              <a:solidFill>
                <a:prstClr val="black">
                  <a:tint val="75000"/>
                </a:prstClr>
              </a:solidFill>
            </a:endParaRPr>
          </a:p>
        </p:txBody>
      </p:sp>
      <p:sp>
        <p:nvSpPr>
          <p:cNvPr id="9" name="Slide Number Placeholder 8"/>
          <p:cNvSpPr>
            <a:spLocks noGrp="1"/>
          </p:cNvSpPr>
          <p:nvPr>
            <p:ph type="sldNum" sz="quarter" idx="12"/>
          </p:nvPr>
        </p:nvSpPr>
        <p:spPr>
          <a:xfrm>
            <a:off x="8783260" y="6482890"/>
            <a:ext cx="2798207" cy="372394"/>
          </a:xfrm>
          <a:prstGeom prst="rect">
            <a:avLst/>
          </a:prstGeom>
        </p:spPr>
        <p:txBody>
          <a:bodyPr/>
          <a:lstStyle/>
          <a:p>
            <a:pPr defTabSz="932289"/>
            <a:fld id="{1BE94753-1794-4F6A-AB2C-BDB42C9E29B1}" type="slidenum">
              <a:rPr lang="en-US" smtClean="0">
                <a:solidFill>
                  <a:prstClr val="black">
                    <a:tint val="75000"/>
                  </a:prstClr>
                </a:solidFill>
              </a:rPr>
              <a:pPr defTabSz="932289"/>
              <a:t>‹#›</a:t>
            </a:fld>
            <a:endParaRPr lang="en-US">
              <a:solidFill>
                <a:prstClr val="black">
                  <a:tint val="75000"/>
                </a:prstClr>
              </a:solidFill>
            </a:endParaRPr>
          </a:p>
        </p:txBody>
      </p:sp>
    </p:spTree>
    <p:extLst>
      <p:ext uri="{BB962C8B-B14F-4D97-AF65-F5344CB8AC3E}">
        <p14:creationId xmlns:p14="http://schemas.microsoft.com/office/powerpoint/2010/main" val="140722772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82940448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Brian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11523148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32555" y="-318"/>
            <a:ext cx="850392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gray">
          <a:xfrm>
            <a:off x="0" y="0"/>
            <a:ext cx="3932238"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userDrawn="1"/>
        </p:nvSpPr>
        <p:spPr bwMode="white">
          <a:xfrm>
            <a:off x="479322" y="4900107"/>
            <a:ext cx="3270062" cy="738664"/>
          </a:xfrm>
          <a:prstGeom prst="rect">
            <a:avLst/>
          </a:prstGeom>
          <a:noFill/>
        </p:spPr>
        <p:txBody>
          <a:bodyPr wrap="square" lIns="0" tIns="146304" rIns="182880" bIns="146304" rtlCol="0">
            <a:spAutoFit/>
          </a:bodyPr>
          <a:lstStyle/>
          <a:p>
            <a:pPr>
              <a:lnSpc>
                <a:spcPct val="90000"/>
              </a:lnSpc>
              <a:spcAft>
                <a:spcPts val="600"/>
              </a:spcAft>
            </a:pPr>
            <a:r>
              <a:rPr lang="en-US" sz="3200" dirty="0">
                <a:gradFill>
                  <a:gsLst>
                    <a:gs pos="0">
                      <a:srgbClr val="FFFFFF"/>
                    </a:gs>
                    <a:gs pos="100000">
                      <a:srgbClr val="FFFFFF"/>
                    </a:gs>
                  </a:gsLst>
                  <a:lin ang="5400000" scaled="1"/>
                </a:gradFill>
                <a:latin typeface="Segoe UI Light"/>
              </a:rPr>
              <a:t>1–4 February 2016</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9322" y="491661"/>
            <a:ext cx="2804166" cy="4127000"/>
          </a:xfrm>
          <a:prstGeom prst="rect">
            <a:avLst/>
          </a:prstGeom>
        </p:spPr>
      </p:pic>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Tree>
    <p:extLst>
      <p:ext uri="{BB962C8B-B14F-4D97-AF65-F5344CB8AC3E}">
        <p14:creationId xmlns:p14="http://schemas.microsoft.com/office/powerpoint/2010/main" val="4117505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7" y="-318"/>
            <a:ext cx="12435840" cy="6995160"/>
          </a:xfrm>
          <a:prstGeom prst="rect">
            <a:avLst/>
          </a:prstGeom>
        </p:spPr>
      </p:pic>
      <p:sp>
        <p:nvSpPr>
          <p:cNvPr id="12" name="Rectangle 11"/>
          <p:cNvSpPr/>
          <p:nvPr userDrawn="1"/>
        </p:nvSpPr>
        <p:spPr bwMode="auto">
          <a:xfrm>
            <a:off x="0" y="0"/>
            <a:ext cx="12436475" cy="6994525"/>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3" name="Rectangle 12"/>
          <p:cNvSpPr/>
          <p:nvPr userDrawn="1"/>
        </p:nvSpPr>
        <p:spPr bwMode="gray">
          <a:xfrm>
            <a:off x="4846116" y="2125677"/>
            <a:ext cx="7315200" cy="457198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4846116" y="2125663"/>
            <a:ext cx="7315200" cy="2736729"/>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gray">
          <a:xfrm>
            <a:off x="4844464" y="4868877"/>
            <a:ext cx="7316852"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
        <p:nvSpPr>
          <p:cNvPr id="15"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20354">
                      <a:srgbClr val="FFFFFF"/>
                    </a:gs>
                    <a:gs pos="58000">
                      <a:srgbClr val="FFFFFF"/>
                    </a:gs>
                  </a:gsLst>
                  <a:lin ang="5400000" scaled="0"/>
                </a:gradFill>
                <a:latin typeface="+mn-lt"/>
              </a:defRPr>
            </a:lvl1pPr>
          </a:lstStyle>
          <a:p>
            <a:pPr lvl="0"/>
            <a:r>
              <a:rPr lang="en-US" dirty="0"/>
              <a:t>Session Code</a:t>
            </a: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705646" y="479425"/>
            <a:ext cx="1273629" cy="274320"/>
          </a:xfrm>
          <a:prstGeom prst="rect">
            <a:avLst/>
          </a:prstGeom>
        </p:spPr>
      </p:pic>
    </p:spTree>
    <p:extLst>
      <p:ext uri="{BB962C8B-B14F-4D97-AF65-F5344CB8AC3E}">
        <p14:creationId xmlns:p14="http://schemas.microsoft.com/office/powerpoint/2010/main" val="107400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80" y="6243237"/>
            <a:ext cx="1280160" cy="274492"/>
          </a:xfrm>
          <a:prstGeom prst="rect">
            <a:avLst/>
          </a:prstGeom>
        </p:spPr>
      </p:pic>
      <p:sp>
        <p:nvSpPr>
          <p:cNvPr id="7"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6195">
                      <a:schemeClr val="tx1"/>
                    </a:gs>
                    <a:gs pos="28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37021962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Dark">
    <p:spTree>
      <p:nvGrpSpPr>
        <p:cNvPr id="1" name=""/>
        <p:cNvGrpSpPr/>
        <p:nvPr/>
      </p:nvGrpSpPr>
      <p:grpSpPr>
        <a:xfrm>
          <a:off x="0" y="0"/>
          <a:ext cx="0" cy="0"/>
          <a:chOff x="0" y="0"/>
          <a:chExt cx="0" cy="0"/>
        </a:xfrm>
      </p:grpSpPr>
      <p:sp>
        <p:nvSpPr>
          <p:cNvPr id="9" name="Title 1"/>
          <p:cNvSpPr>
            <a:spLocks noGrp="1"/>
          </p:cNvSpPr>
          <p:nvPr>
            <p:ph type="title" hasCustomPrompt="1"/>
          </p:nvPr>
        </p:nvSpPr>
        <p:spPr bwMode="black">
          <a:xfrm>
            <a:off x="274702" y="2125678"/>
            <a:ext cx="9143936" cy="1828786"/>
          </a:xfrm>
          <a:noFill/>
        </p:spPr>
        <p:txBody>
          <a:bodyPr lIns="146304" tIns="91440" rIns="146304" bIns="91440" anchor="t" anchorCtr="0"/>
          <a:lstStyle>
            <a:lvl1pPr>
              <a:defRPr sz="5400" spc="-100" baseline="0">
                <a:gradFill>
                  <a:gsLst>
                    <a:gs pos="100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black">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3938" y="6238523"/>
            <a:ext cx="1273629" cy="274320"/>
          </a:xfrm>
          <a:prstGeom prst="rect">
            <a:avLst/>
          </a:prstGeom>
        </p:spPr>
      </p:pic>
      <p:sp>
        <p:nvSpPr>
          <p:cNvPr id="6" name="Text Placeholder 14"/>
          <p:cNvSpPr>
            <a:spLocks noGrp="1"/>
          </p:cNvSpPr>
          <p:nvPr>
            <p:ph type="body" sz="quarter" idx="15" hasCustomPrompt="1"/>
          </p:nvPr>
        </p:nvSpPr>
        <p:spPr>
          <a:xfrm>
            <a:off x="273050" y="296863"/>
            <a:ext cx="3659188" cy="627864"/>
          </a:xfrm>
        </p:spPr>
        <p:txBody>
          <a:bodyPr lIns="182880" tIns="146304" rIns="182880" bIns="146304"/>
          <a:lstStyle>
            <a:lvl1pPr marL="0" indent="0">
              <a:buNone/>
              <a:defRPr sz="2400">
                <a:gradFill>
                  <a:gsLst>
                    <a:gs pos="6195">
                      <a:schemeClr val="tx1"/>
                    </a:gs>
                    <a:gs pos="28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22085549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277212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6214337"/>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7912540"/>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6203959"/>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6814449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227304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037925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38136974"/>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67035573"/>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2323317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9606731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6625353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762209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842686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58656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5366920"/>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3914617"/>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56257173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2016 Microsoft Corporation. All rights reserved. </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6609"/>
            <a:ext cx="3291840" cy="702695"/>
          </a:xfrm>
          <a:prstGeom prst="rect">
            <a:avLst/>
          </a:prstGeom>
        </p:spPr>
      </p:pic>
    </p:spTree>
    <p:extLst>
      <p:ext uri="{BB962C8B-B14F-4D97-AF65-F5344CB8AC3E}">
        <p14:creationId xmlns:p14="http://schemas.microsoft.com/office/powerpoint/2010/main" val="29549037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49549634"/>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2302813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spTree>
    <p:extLst>
      <p:ext uri="{BB962C8B-B14F-4D97-AF65-F5344CB8AC3E}">
        <p14:creationId xmlns:p14="http://schemas.microsoft.com/office/powerpoint/2010/main" val="2152709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35804633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434710"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Tree>
    <p:extLst>
      <p:ext uri="{BB962C8B-B14F-4D97-AF65-F5344CB8AC3E}">
        <p14:creationId xmlns:p14="http://schemas.microsoft.com/office/powerpoint/2010/main" val="2304046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10948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49232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644883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4"/>
            <a:ext cx="11887200" cy="2121397"/>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5127085"/>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2" indent="0">
              <a:buNone/>
              <a:tabLst/>
              <a:defRPr sz="2000">
                <a:solidFill>
                  <a:srgbClr val="FFFFFF"/>
                </a:solidFill>
              </a:defRPr>
            </a:lvl3pPr>
            <a:lvl4pPr marL="460150" indent="0">
              <a:buNone/>
              <a:defRPr>
                <a:solidFill>
                  <a:srgbClr val="FFFFFF"/>
                </a:solidFill>
              </a:defRPr>
            </a:lvl4pPr>
            <a:lvl5pPr marL="685467"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674238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54364797"/>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74213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740378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274858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3" y="1212850"/>
            <a:ext cx="5486399" cy="3048472"/>
          </a:xfrm>
        </p:spPr>
        <p:txBody>
          <a:bodyPr wrap="square">
            <a:spAutoFit/>
          </a:bodyPr>
          <a:lstStyle>
            <a:lvl1pPr marL="0" indent="0">
              <a:spcBef>
                <a:spcPts val="1224"/>
              </a:spcBef>
              <a:buClr>
                <a:schemeClr val="tx1"/>
              </a:buClr>
              <a:buFont typeface="Wingdings" pitchFamily="2" charset="2"/>
              <a:buNone/>
              <a:defRPr sz="5399">
                <a:solidFill>
                  <a:schemeClr val="accent2"/>
                </a:solidFill>
              </a:defRPr>
            </a:lvl1pPr>
            <a:lvl2pPr marL="0" indent="0">
              <a:spcBef>
                <a:spcPts val="1080"/>
              </a:spcBef>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310950755"/>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06246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66579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solidFill>
                  <a:schemeClr val="bg1"/>
                </a:solidFill>
              </a:defRPr>
            </a:lvl1pPr>
          </a:lstStyle>
          <a:p>
            <a:r>
              <a:rPr lang="en-US" dirty="0"/>
              <a:t>Section title</a:t>
            </a:r>
          </a:p>
        </p:txBody>
      </p:sp>
    </p:spTree>
    <p:extLst>
      <p:ext uri="{BB962C8B-B14F-4D97-AF65-F5344CB8AC3E}">
        <p14:creationId xmlns:p14="http://schemas.microsoft.com/office/powerpoint/2010/main" val="4087067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04333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1791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5106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19617"/>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algn="ctr" defTabSz="932020"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1"/>
            <a:ext cx="11887199" cy="202251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85"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2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6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486"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375283"/>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443746"/>
          </a:xfrm>
          <a:prstGeom prst="rect">
            <a:avLst/>
          </a:prstGeom>
        </p:spPr>
        <p:txBody>
          <a:bodyPr/>
          <a:lstStyle>
            <a:lvl1pPr marL="290373" indent="-290373">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24" indent="-280851">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93" indent="-29037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82" indent="-22848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73" indent="-22848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6538049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679653"/>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29660" y="1476622"/>
            <a:ext cx="11375536" cy="20928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9376953"/>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1824" y="1632056"/>
            <a:ext cx="5492776" cy="1961316"/>
          </a:xfrm>
        </p:spPr>
        <p:txBody>
          <a:bodyPr/>
          <a:lstStyle>
            <a:lvl1pPr>
              <a:defRPr sz="2856"/>
            </a:lvl1pPr>
            <a:lvl2pPr>
              <a:defRPr sz="2448"/>
            </a:lvl2pPr>
            <a:lvl3pPr>
              <a:defRPr sz="2040"/>
            </a:lvl3pPr>
            <a:lvl4pPr>
              <a:defRPr sz="1836"/>
            </a:lvl4pPr>
            <a:lvl5pPr>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875" y="1632056"/>
            <a:ext cx="5492776" cy="1961316"/>
          </a:xfrm>
        </p:spPr>
        <p:txBody>
          <a:bodyPr/>
          <a:lstStyle>
            <a:lvl1pPr>
              <a:defRPr sz="2856"/>
            </a:lvl1pPr>
            <a:lvl2pPr>
              <a:defRPr sz="2448"/>
            </a:lvl2pPr>
            <a:lvl3pPr>
              <a:defRPr sz="2040"/>
            </a:lvl3pPr>
            <a:lvl4pPr>
              <a:defRPr sz="1836"/>
            </a:lvl4pPr>
            <a:lvl5pPr>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1824" y="6482889"/>
            <a:ext cx="2901844" cy="372394"/>
          </a:xfrm>
          <a:prstGeom prst="rect">
            <a:avLst/>
          </a:prstGeom>
        </p:spPr>
        <p:txBody>
          <a:bodyPr/>
          <a:lstStyle/>
          <a:p>
            <a:fld id="{1D8BD707-D9CF-40AE-B4C6-C98DA3205C09}" type="datetimeFigureOut">
              <a:rPr lang="en-US" smtClean="0">
                <a:solidFill>
                  <a:srgbClr val="000000"/>
                </a:solidFill>
              </a:rPr>
              <a:pPr/>
              <a:t>10/16/2016</a:t>
            </a:fld>
            <a:endParaRPr lang="en-US">
              <a:solidFill>
                <a:srgbClr val="000000"/>
              </a:solidFill>
            </a:endParaRPr>
          </a:p>
        </p:txBody>
      </p:sp>
      <p:sp>
        <p:nvSpPr>
          <p:cNvPr id="6" name="Footer Placeholder 5"/>
          <p:cNvSpPr>
            <a:spLocks noGrp="1"/>
          </p:cNvSpPr>
          <p:nvPr>
            <p:ph type="ftr" sz="quarter" idx="11"/>
          </p:nvPr>
        </p:nvSpPr>
        <p:spPr>
          <a:xfrm>
            <a:off x="4249129" y="6482889"/>
            <a:ext cx="3938217" cy="372394"/>
          </a:xfrm>
          <a:prstGeom prst="rect">
            <a:avLst/>
          </a:prstGeom>
        </p:spPr>
        <p:txBody>
          <a:bodyPr/>
          <a:lstStyle/>
          <a:p>
            <a:endParaRPr lang="en-US">
              <a:solidFill>
                <a:srgbClr val="000000"/>
              </a:solidFill>
            </a:endParaRPr>
          </a:p>
        </p:txBody>
      </p:sp>
      <p:sp>
        <p:nvSpPr>
          <p:cNvPr id="7" name="Slide Number Placeholder 6"/>
          <p:cNvSpPr>
            <a:spLocks noGrp="1"/>
          </p:cNvSpPr>
          <p:nvPr>
            <p:ph type="sldNum" sz="quarter" idx="12"/>
          </p:nvPr>
        </p:nvSpPr>
        <p:spPr>
          <a:xfrm>
            <a:off x="8912807" y="6482889"/>
            <a:ext cx="2901844" cy="372394"/>
          </a:xfrm>
          <a:prstGeom prst="rect">
            <a:avLst/>
          </a:prstGeom>
        </p:spPr>
        <p:txBody>
          <a:bodyPr/>
          <a:lstStyle/>
          <a:p>
            <a:fld id="{B6F15528-21DE-4FAA-801E-634DDDAF4B2B}"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86417620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22353915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3204783728"/>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rgbClr val="007A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3580473624"/>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2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734472804"/>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3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rgbClr val="0000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247608271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4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rgbClr val="CC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2042938836"/>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234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3329227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1937037"/>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636951067"/>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9713054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4">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solidFill>
                  <a:schemeClr val="tx2">
                    <a:lumMod val="90000"/>
                  </a:schemeClr>
                </a:soli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759342353"/>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5">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solidFill>
                  <a:schemeClr val="bg2">
                    <a:lumMod val="20000"/>
                    <a:lumOff val="80000"/>
                  </a:schemeClr>
                </a:soli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84210838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6">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solidFill>
                  <a:schemeClr val="bg2"/>
                </a:solidFill>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solidFill>
                  <a:schemeClr val="bg2"/>
                </a:solidFill>
                <a:latin typeface="Segoe UI Light" pitchFamily="34" charset="0"/>
              </a:defRPr>
            </a:lvl1pPr>
            <a:lvl2pPr marL="0" indent="0">
              <a:spcBef>
                <a:spcPts val="0"/>
              </a:spcBef>
              <a:spcAft>
                <a:spcPts val="544"/>
              </a:spcAft>
              <a:buNone/>
              <a:defRPr sz="2754" spc="-68" baseline="0">
                <a:solidFill>
                  <a:schemeClr val="bg2">
                    <a:lumMod val="40000"/>
                    <a:lumOff val="60000"/>
                  </a:schemeClr>
                </a:soli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74247602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Only -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544171538"/>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Only -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1785224633"/>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Only -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412979052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 Color 4">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2474258446"/>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Only - Color 5">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lvl1pPr>
          </a:lstStyle>
          <a:p>
            <a:r>
              <a:rPr lang="en-US" dirty="0"/>
              <a:t>Click to edit Master title style</a:t>
            </a:r>
          </a:p>
        </p:txBody>
      </p:sp>
    </p:spTree>
    <p:extLst>
      <p:ext uri="{BB962C8B-B14F-4D97-AF65-F5344CB8AC3E}">
        <p14:creationId xmlns:p14="http://schemas.microsoft.com/office/powerpoint/2010/main" val="366108494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Only - Color 6">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418152906"/>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Default 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776879"/>
          </a:xfrm>
        </p:spPr>
        <p:txBody>
          <a:bodyPr/>
          <a:lstStyle/>
          <a:p>
            <a:r>
              <a:rPr lang="en-US" dirty="0"/>
              <a:t>Click to edit Master title style</a:t>
            </a:r>
          </a:p>
        </p:txBody>
      </p:sp>
      <p:sp>
        <p:nvSpPr>
          <p:cNvPr id="5" name="Text Placeholder 4"/>
          <p:cNvSpPr>
            <a:spLocks noGrp="1"/>
          </p:cNvSpPr>
          <p:nvPr>
            <p:ph type="body" sz="quarter" idx="10"/>
          </p:nvPr>
        </p:nvSpPr>
        <p:spPr>
          <a:xfrm>
            <a:off x="529661" y="1476622"/>
            <a:ext cx="11375536" cy="20405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262280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5"/>
            <a:ext cx="11375536" cy="776911"/>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38" spc="-136" baseline="0">
                <a:latin typeface="Segoe UI Light" pitchFamily="34" charset="0"/>
              </a:defRPr>
            </a:lvl1pPr>
            <a:lvl2pPr marL="0" indent="0">
              <a:spcBef>
                <a:spcPts val="0"/>
              </a:spcBef>
              <a:spcAft>
                <a:spcPts val="544"/>
              </a:spcAft>
              <a:buNone/>
              <a:defRPr sz="2719"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19"/>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33199994"/>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tx1"/>
                    </a:gs>
                    <a:gs pos="6000">
                      <a:schemeClr val="tx1"/>
                    </a:gs>
                  </a:gsLst>
                  <a:lin ang="5400000" scaled="0"/>
                </a:gradFill>
              </a:defRPr>
            </a:lvl2pPr>
            <a:lvl3pPr marL="236387" indent="0">
              <a:buNone/>
              <a:defRPr sz="2040">
                <a:gradFill>
                  <a:gsLst>
                    <a:gs pos="100000">
                      <a:schemeClr val="tx1"/>
                    </a:gs>
                    <a:gs pos="6000">
                      <a:schemeClr val="tx1"/>
                    </a:gs>
                  </a:gsLst>
                  <a:lin ang="5400000" scaled="0"/>
                </a:gradFill>
              </a:defRPr>
            </a:lvl3pPr>
            <a:lvl4pPr marL="466298" indent="0">
              <a:buNone/>
              <a:defRPr sz="2040">
                <a:gradFill>
                  <a:gsLst>
                    <a:gs pos="100000">
                      <a:schemeClr val="tx1"/>
                    </a:gs>
                    <a:gs pos="6000">
                      <a:schemeClr val="tx1"/>
                    </a:gs>
                  </a:gsLst>
                  <a:lin ang="5400000" scaled="0"/>
                </a:gradFill>
              </a:defRPr>
            </a:lvl4pPr>
            <a:lvl5pPr marL="707543" indent="0">
              <a:buNone/>
              <a:defRPr sz="204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8528947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7" y="-318"/>
            <a:ext cx="12435840" cy="6995160"/>
          </a:xfrm>
          <a:prstGeom prst="rect">
            <a:avLst/>
          </a:prstGeom>
        </p:spPr>
      </p:pic>
      <p:sp>
        <p:nvSpPr>
          <p:cNvPr id="12" name="Rectangle 11"/>
          <p:cNvSpPr/>
          <p:nvPr userDrawn="1"/>
        </p:nvSpPr>
        <p:spPr bwMode="auto">
          <a:xfrm>
            <a:off x="0" y="0"/>
            <a:ext cx="12436475" cy="6994525"/>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3" name="Rectangle 12"/>
          <p:cNvSpPr/>
          <p:nvPr userDrawn="1"/>
        </p:nvSpPr>
        <p:spPr bwMode="gray">
          <a:xfrm>
            <a:off x="274702" y="1211263"/>
            <a:ext cx="7315200" cy="457198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74702" y="1211249"/>
            <a:ext cx="7315200" cy="2736729"/>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gray">
          <a:xfrm>
            <a:off x="273050" y="3954463"/>
            <a:ext cx="7316852"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
        <p:nvSpPr>
          <p:cNvPr id="15"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20354">
                      <a:srgbClr val="FFFFFF"/>
                    </a:gs>
                    <a:gs pos="58000">
                      <a:srgbClr val="FFFFFF"/>
                    </a:gs>
                  </a:gsLst>
                  <a:lin ang="5400000" scaled="0"/>
                </a:gradFill>
                <a:latin typeface="+mn-lt"/>
              </a:defRPr>
            </a:lvl1pPr>
          </a:lstStyle>
          <a:p>
            <a:pPr lvl="0"/>
            <a:r>
              <a:rPr lang="en-US" dirty="0"/>
              <a:t>Session Code</a:t>
            </a: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705646" y="479425"/>
            <a:ext cx="1273629" cy="274320"/>
          </a:xfrm>
          <a:prstGeom prst="rect">
            <a:avLst/>
          </a:prstGeom>
        </p:spPr>
      </p:pic>
    </p:spTree>
    <p:extLst>
      <p:ext uri="{BB962C8B-B14F-4D97-AF65-F5344CB8AC3E}">
        <p14:creationId xmlns:p14="http://schemas.microsoft.com/office/powerpoint/2010/main" val="2821505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9230" y="3145040"/>
            <a:ext cx="3291840" cy="705834"/>
          </a:xfrm>
          <a:prstGeom prst="rect">
            <a:avLst/>
          </a:prstGeom>
        </p:spPr>
      </p:pic>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12921845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80" y="6243237"/>
            <a:ext cx="1280160" cy="274492"/>
          </a:xfrm>
          <a:prstGeom prst="rect">
            <a:avLst/>
          </a:prstGeom>
        </p:spPr>
      </p:pic>
      <p:sp>
        <p:nvSpPr>
          <p:cNvPr id="7"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32555" y="-318"/>
            <a:ext cx="850392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gray">
          <a:xfrm>
            <a:off x="0" y="0"/>
            <a:ext cx="3932238"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userDrawn="1"/>
        </p:nvSpPr>
        <p:spPr bwMode="gray">
          <a:xfrm>
            <a:off x="479322" y="4900107"/>
            <a:ext cx="3102368" cy="738664"/>
          </a:xfrm>
          <a:prstGeom prst="rect">
            <a:avLst/>
          </a:prstGeom>
          <a:noFill/>
        </p:spPr>
        <p:txBody>
          <a:bodyPr wrap="square" lIns="0" tIns="146304" rIns="182880" bIns="146304" rtlCol="0">
            <a:spAutoFit/>
          </a:bodyPr>
          <a:lstStyle/>
          <a:p>
            <a:pPr>
              <a:lnSpc>
                <a:spcPct val="90000"/>
              </a:lnSpc>
              <a:spcAft>
                <a:spcPts val="600"/>
              </a:spcAft>
            </a:pPr>
            <a:r>
              <a:rPr lang="en-US" sz="3200" dirty="0">
                <a:gradFill>
                  <a:gsLst>
                    <a:gs pos="0">
                      <a:srgbClr val="FFFFFF"/>
                    </a:gs>
                    <a:gs pos="100000">
                      <a:srgbClr val="FFFFFF"/>
                    </a:gs>
                  </a:gsLst>
                  <a:lin ang="5400000" scaled="1"/>
                </a:gradFill>
                <a:latin typeface="Segoe UI Light"/>
              </a:rPr>
              <a:t>27–30 July 2015</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9322" y="491661"/>
            <a:ext cx="2804166" cy="4127000"/>
          </a:xfrm>
          <a:prstGeom prst="rect">
            <a:avLst/>
          </a:prstGeom>
        </p:spPr>
      </p:pic>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Tree>
    <p:extLst>
      <p:ext uri="{BB962C8B-B14F-4D97-AF65-F5344CB8AC3E}">
        <p14:creationId xmlns:p14="http://schemas.microsoft.com/office/powerpoint/2010/main" val="99008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7" y="-318"/>
            <a:ext cx="12435840" cy="6995160"/>
          </a:xfrm>
          <a:prstGeom prst="rect">
            <a:avLst/>
          </a:prstGeom>
        </p:spPr>
      </p:pic>
      <p:sp>
        <p:nvSpPr>
          <p:cNvPr id="12" name="Rectangle 11"/>
          <p:cNvSpPr/>
          <p:nvPr userDrawn="1"/>
        </p:nvSpPr>
        <p:spPr bwMode="auto">
          <a:xfrm>
            <a:off x="0" y="0"/>
            <a:ext cx="12436475" cy="6994525"/>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3" name="Rectangle 12"/>
          <p:cNvSpPr/>
          <p:nvPr userDrawn="1"/>
        </p:nvSpPr>
        <p:spPr bwMode="gray">
          <a:xfrm>
            <a:off x="274702" y="1211263"/>
            <a:ext cx="7315200" cy="457198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74702" y="1211249"/>
            <a:ext cx="7315200" cy="2736729"/>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gray">
          <a:xfrm>
            <a:off x="273050" y="3954463"/>
            <a:ext cx="7316852"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
        <p:nvSpPr>
          <p:cNvPr id="15"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20354">
                      <a:srgbClr val="FFFFFF"/>
                    </a:gs>
                    <a:gs pos="58000">
                      <a:srgbClr val="FFFFFF"/>
                    </a:gs>
                  </a:gsLst>
                  <a:lin ang="5400000" scaled="0"/>
                </a:gradFill>
                <a:latin typeface="+mn-lt"/>
              </a:defRPr>
            </a:lvl1pPr>
          </a:lstStyle>
          <a:p>
            <a:pPr lvl="0"/>
            <a:r>
              <a:rPr lang="en-US" dirty="0"/>
              <a:t>Session Code</a:t>
            </a: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705646" y="479425"/>
            <a:ext cx="1273629" cy="274320"/>
          </a:xfrm>
          <a:prstGeom prst="rect">
            <a:avLst/>
          </a:prstGeom>
        </p:spPr>
      </p:pic>
    </p:spTree>
    <p:extLst>
      <p:ext uri="{BB962C8B-B14F-4D97-AF65-F5344CB8AC3E}">
        <p14:creationId xmlns:p14="http://schemas.microsoft.com/office/powerpoint/2010/main" val="3380296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80" y="6243237"/>
            <a:ext cx="1280160" cy="274492"/>
          </a:xfrm>
          <a:prstGeom prst="rect">
            <a:avLst/>
          </a:prstGeom>
        </p:spPr>
      </p:pic>
      <p:sp>
        <p:nvSpPr>
          <p:cNvPr id="7"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21694361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gray">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
        <p:nvSpPr>
          <p:cNvPr id="6"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332985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542511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601041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249724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159805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216521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858523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gray">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
        <p:nvSpPr>
          <p:cNvPr id="6"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3011147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421559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671928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62299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38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896450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1980244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375140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710961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354158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4495853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7466" y="0"/>
            <a:ext cx="12434287" cy="6998256"/>
          </a:xfrm>
          <a:prstGeom prst="rect">
            <a:avLst/>
          </a:prstGeom>
        </p:spPr>
      </p:pic>
      <p:sp>
        <p:nvSpPr>
          <p:cNvPr id="2" name="Title 1"/>
          <p:cNvSpPr>
            <a:spLocks noGrp="1"/>
          </p:cNvSpPr>
          <p:nvPr>
            <p:ph type="title" hasCustomPrompt="1"/>
          </p:nvPr>
        </p:nvSpPr>
        <p:spPr/>
        <p:txBody>
          <a:bodyPr/>
          <a:lstStyle>
            <a:lvl1pPr>
              <a:defRPr baseline="0">
                <a:gradFill>
                  <a:gsLst>
                    <a:gs pos="1250">
                      <a:schemeClr val="bg1"/>
                    </a:gs>
                    <a:gs pos="100000">
                      <a:schemeClr val="bg1"/>
                    </a:gs>
                  </a:gsLst>
                  <a:lin ang="5400000" scaled="0"/>
                </a:gradFill>
              </a:defRPr>
            </a:lvl1pPr>
          </a:lstStyle>
          <a:p>
            <a:r>
              <a:rPr lang="en-US" dirty="0"/>
              <a:t>Confidentiality Slide</a:t>
            </a:r>
          </a:p>
        </p:txBody>
      </p:sp>
      <p:sp>
        <p:nvSpPr>
          <p:cNvPr id="4" name="TextBox 3"/>
          <p:cNvSpPr txBox="1"/>
          <p:nvPr userDrawn="1"/>
        </p:nvSpPr>
        <p:spPr>
          <a:xfrm>
            <a:off x="274639" y="4456008"/>
            <a:ext cx="11887199" cy="1800493"/>
          </a:xfrm>
          <a:prstGeom prst="rect">
            <a:avLst/>
          </a:prstGeom>
          <a:noFill/>
        </p:spPr>
        <p:txBody>
          <a:bodyPr wrap="square" lIns="182880" tIns="146304" rIns="182880" bIns="146304" rtlCol="0">
            <a:spAutoFit/>
          </a:bodyPr>
          <a:lstStyle/>
          <a:p>
            <a:pPr algn="ctr">
              <a:lnSpc>
                <a:spcPct val="90000"/>
              </a:lnSpc>
              <a:spcAft>
                <a:spcPts val="600"/>
              </a:spcAft>
            </a:pPr>
            <a:r>
              <a:rPr lang="en-US" sz="2300" i="1" dirty="0">
                <a:gradFill>
                  <a:gsLst>
                    <a:gs pos="2917">
                      <a:schemeClr val="bg1"/>
                    </a:gs>
                    <a:gs pos="30000">
                      <a:schemeClr val="bg1"/>
                    </a:gs>
                  </a:gsLst>
                  <a:lin ang="5400000" scaled="0"/>
                </a:gradFill>
                <a:latin typeface="Segoe Pro" panose="020B0502040504020203" pitchFamily="34" charset="0"/>
              </a:rPr>
              <a:t>S4 content is Microsoft</a:t>
            </a:r>
            <a:r>
              <a:rPr lang="en-US" sz="2300" i="1" baseline="0" dirty="0">
                <a:gradFill>
                  <a:gsLst>
                    <a:gs pos="2917">
                      <a:schemeClr val="bg1"/>
                    </a:gs>
                    <a:gs pos="30000">
                      <a:schemeClr val="bg1"/>
                    </a:gs>
                  </a:gsLst>
                  <a:lin ang="5400000" scaled="0"/>
                </a:gradFill>
                <a:latin typeface="Segoe Pro" panose="020B0502040504020203" pitchFamily="34" charset="0"/>
              </a:rPr>
              <a:t> Confidential—Internal only</a:t>
            </a:r>
          </a:p>
          <a:p>
            <a:pPr algn="ctr">
              <a:lnSpc>
                <a:spcPct val="90000"/>
              </a:lnSpc>
              <a:spcAft>
                <a:spcPts val="600"/>
              </a:spcAft>
            </a:pPr>
            <a:r>
              <a:rPr lang="en-US" sz="2300" i="1" dirty="0">
                <a:gradFill>
                  <a:gsLst>
                    <a:gs pos="2917">
                      <a:schemeClr val="bg1"/>
                    </a:gs>
                    <a:gs pos="30000">
                      <a:schemeClr val="bg1"/>
                    </a:gs>
                  </a:gsLst>
                  <a:lin ang="5400000" scaled="0"/>
                </a:gradFill>
                <a:latin typeface="Segoe Pro" panose="020B0502040504020203" pitchFamily="34" charset="0"/>
              </a:rPr>
              <a:t>DO</a:t>
            </a:r>
            <a:r>
              <a:rPr lang="en-US" sz="2300" i="1" baseline="0" dirty="0">
                <a:gradFill>
                  <a:gsLst>
                    <a:gs pos="2917">
                      <a:schemeClr val="bg1"/>
                    </a:gs>
                    <a:gs pos="30000">
                      <a:schemeClr val="bg1"/>
                    </a:gs>
                  </a:gsLst>
                  <a:lin ang="5400000" scaled="0"/>
                </a:gradFill>
                <a:latin typeface="Segoe Pro" panose="020B0502040504020203" pitchFamily="34" charset="0"/>
              </a:rPr>
              <a:t> NOT post S4 content to any blogs or external Web sites</a:t>
            </a:r>
          </a:p>
          <a:p>
            <a:pPr algn="ctr">
              <a:lnSpc>
                <a:spcPct val="90000"/>
              </a:lnSpc>
              <a:spcAft>
                <a:spcPts val="600"/>
              </a:spcAft>
            </a:pPr>
            <a:r>
              <a:rPr lang="en-US" sz="2300" i="1" baseline="0" dirty="0">
                <a:gradFill>
                  <a:gsLst>
                    <a:gs pos="2917">
                      <a:schemeClr val="bg1"/>
                    </a:gs>
                    <a:gs pos="30000">
                      <a:schemeClr val="bg1"/>
                    </a:gs>
                  </a:gsLst>
                  <a:lin ang="5400000" scaled="0"/>
                </a:gradFill>
                <a:latin typeface="Segoe Pro" panose="020B0502040504020203" pitchFamily="34" charset="0"/>
              </a:rPr>
              <a:t>DO NOT take photos or video of sessions or slides throughout the S4 event</a:t>
            </a:r>
          </a:p>
          <a:p>
            <a:pPr algn="ctr">
              <a:lnSpc>
                <a:spcPct val="90000"/>
              </a:lnSpc>
              <a:spcAft>
                <a:spcPts val="600"/>
              </a:spcAft>
            </a:pPr>
            <a:r>
              <a:rPr lang="en-US" sz="2300" i="1" baseline="0" dirty="0">
                <a:gradFill>
                  <a:gsLst>
                    <a:gs pos="2917">
                      <a:schemeClr val="bg1"/>
                    </a:gs>
                    <a:gs pos="30000">
                      <a:schemeClr val="bg1"/>
                    </a:gs>
                  </a:gsLst>
                  <a:lin ang="5400000" scaled="0"/>
                </a:gradFill>
                <a:latin typeface="Segoe Pro" panose="020B0502040504020203" pitchFamily="34" charset="0"/>
              </a:rPr>
              <a:t>Content will be available to internal audiences on-demand post event at  </a:t>
            </a:r>
            <a:r>
              <a:rPr lang="en-US" sz="2300" b="1" i="1" baseline="0" dirty="0">
                <a:gradFill>
                  <a:gsLst>
                    <a:gs pos="2917">
                      <a:schemeClr val="bg1"/>
                    </a:gs>
                    <a:gs pos="30000">
                      <a:schemeClr val="bg1"/>
                    </a:gs>
                  </a:gsLst>
                  <a:lin ang="5400000" scaled="0"/>
                </a:gradFill>
                <a:latin typeface="Segoe Pro" panose="020B0502040504020203" pitchFamily="34" charset="0"/>
              </a:rPr>
              <a:t>https://s4tv.tv/</a:t>
            </a:r>
            <a:endParaRPr lang="en-US" sz="2300" b="1" i="1" dirty="0">
              <a:gradFill>
                <a:gsLst>
                  <a:gs pos="2917">
                    <a:schemeClr val="bg1"/>
                  </a:gs>
                  <a:gs pos="30000">
                    <a:schemeClr val="bg1"/>
                  </a:gs>
                </a:gsLst>
                <a:lin ang="5400000" scaled="0"/>
              </a:gradFill>
              <a:latin typeface="Segoe Pro" panose="020B0502040504020203" pitchFamily="34" charset="0"/>
            </a:endParaRPr>
          </a:p>
        </p:txBody>
      </p:sp>
    </p:spTree>
    <p:extLst>
      <p:ext uri="{BB962C8B-B14F-4D97-AF65-F5344CB8AC3E}">
        <p14:creationId xmlns:p14="http://schemas.microsoft.com/office/powerpoint/2010/main" val="34518716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523553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2106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9771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4383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9475420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9230" y="3145040"/>
            <a:ext cx="3291840" cy="705834"/>
          </a:xfrm>
          <a:prstGeom prst="rect">
            <a:avLst/>
          </a:prstGeom>
        </p:spPr>
      </p:pic>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334189163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79327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52081864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32555" y="-318"/>
            <a:ext cx="850392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gray">
          <a:xfrm>
            <a:off x="0" y="0"/>
            <a:ext cx="3932238"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userDrawn="1"/>
        </p:nvSpPr>
        <p:spPr bwMode="gray">
          <a:xfrm>
            <a:off x="479322" y="4900107"/>
            <a:ext cx="3102368" cy="738664"/>
          </a:xfrm>
          <a:prstGeom prst="rect">
            <a:avLst/>
          </a:prstGeom>
          <a:noFill/>
        </p:spPr>
        <p:txBody>
          <a:bodyPr wrap="square" lIns="0" tIns="146304" rIns="182880" bIns="146304" rtlCol="0">
            <a:spAutoFit/>
          </a:bodyPr>
          <a:lstStyle/>
          <a:p>
            <a:pPr>
              <a:lnSpc>
                <a:spcPct val="90000"/>
              </a:lnSpc>
              <a:spcAft>
                <a:spcPts val="600"/>
              </a:spcAft>
            </a:pPr>
            <a:r>
              <a:rPr lang="en-US" sz="3200" dirty="0">
                <a:gradFill>
                  <a:gsLst>
                    <a:gs pos="0">
                      <a:srgbClr val="FFFFFF"/>
                    </a:gs>
                    <a:gs pos="100000">
                      <a:srgbClr val="FFFFFF"/>
                    </a:gs>
                  </a:gsLst>
                  <a:lin ang="5400000" scaled="1"/>
                </a:gradFill>
                <a:latin typeface="Segoe UI Light"/>
              </a:rPr>
              <a:t>27–30 July 2015</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9322" y="491661"/>
            <a:ext cx="2804166" cy="4127000"/>
          </a:xfrm>
          <a:prstGeom prst="rect">
            <a:avLst/>
          </a:prstGeom>
        </p:spPr>
      </p:pic>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Tree>
    <p:extLst>
      <p:ext uri="{BB962C8B-B14F-4D97-AF65-F5344CB8AC3E}">
        <p14:creationId xmlns:p14="http://schemas.microsoft.com/office/powerpoint/2010/main" val="4023412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7" y="-318"/>
            <a:ext cx="12435840" cy="6995160"/>
          </a:xfrm>
          <a:prstGeom prst="rect">
            <a:avLst/>
          </a:prstGeom>
        </p:spPr>
      </p:pic>
      <p:sp>
        <p:nvSpPr>
          <p:cNvPr id="12" name="Rectangle 11"/>
          <p:cNvSpPr/>
          <p:nvPr userDrawn="1"/>
        </p:nvSpPr>
        <p:spPr bwMode="auto">
          <a:xfrm>
            <a:off x="0" y="0"/>
            <a:ext cx="12436475" cy="6994525"/>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3" name="Rectangle 12"/>
          <p:cNvSpPr/>
          <p:nvPr userDrawn="1"/>
        </p:nvSpPr>
        <p:spPr bwMode="gray">
          <a:xfrm>
            <a:off x="274702" y="1211263"/>
            <a:ext cx="7315200" cy="457198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74702" y="1211249"/>
            <a:ext cx="7315200" cy="2736729"/>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gray">
          <a:xfrm>
            <a:off x="273050" y="3954463"/>
            <a:ext cx="7316852"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
        <p:nvSpPr>
          <p:cNvPr id="15"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20354">
                      <a:srgbClr val="FFFFFF"/>
                    </a:gs>
                    <a:gs pos="58000">
                      <a:srgbClr val="FFFFFF"/>
                    </a:gs>
                  </a:gsLst>
                  <a:lin ang="5400000" scaled="0"/>
                </a:gradFill>
                <a:latin typeface="+mn-lt"/>
              </a:defRPr>
            </a:lvl1pPr>
          </a:lstStyle>
          <a:p>
            <a:pPr lvl="0"/>
            <a:r>
              <a:rPr lang="en-US" dirty="0"/>
              <a:t>Session Code</a:t>
            </a: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705646" y="479425"/>
            <a:ext cx="1273629" cy="274320"/>
          </a:xfrm>
          <a:prstGeom prst="rect">
            <a:avLst/>
          </a:prstGeom>
        </p:spPr>
      </p:pic>
    </p:spTree>
    <p:extLst>
      <p:ext uri="{BB962C8B-B14F-4D97-AF65-F5344CB8AC3E}">
        <p14:creationId xmlns:p14="http://schemas.microsoft.com/office/powerpoint/2010/main" val="33203188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80" y="6243237"/>
            <a:ext cx="1280160" cy="274492"/>
          </a:xfrm>
          <a:prstGeom prst="rect">
            <a:avLst/>
          </a:prstGeom>
        </p:spPr>
      </p:pic>
      <p:sp>
        <p:nvSpPr>
          <p:cNvPr id="7"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35964201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gray">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
        <p:nvSpPr>
          <p:cNvPr id="6"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1495875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431059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275294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810167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021864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68136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137723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518667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3570735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3536746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514082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195705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1867619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90256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971930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40635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47548007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904301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5198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2399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31651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259305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9230" y="3145040"/>
            <a:ext cx="3291840" cy="705834"/>
          </a:xfrm>
          <a:prstGeom prst="rect">
            <a:avLst/>
          </a:prstGeom>
        </p:spPr>
      </p:pic>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220443982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062271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68102675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408693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spTree>
    <p:extLst>
      <p:ext uri="{BB962C8B-B14F-4D97-AF65-F5344CB8AC3E}">
        <p14:creationId xmlns:p14="http://schemas.microsoft.com/office/powerpoint/2010/main" val="1319856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3126289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434710"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Tree>
    <p:extLst>
      <p:ext uri="{BB962C8B-B14F-4D97-AF65-F5344CB8AC3E}">
        <p14:creationId xmlns:p14="http://schemas.microsoft.com/office/powerpoint/2010/main" val="117770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028083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85371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126868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24526363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436475" cy="699234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4667839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34749371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1"/>
            <a:ext cx="11887200" cy="2052338"/>
          </a:xfrm>
        </p:spPr>
        <p:txBody>
          <a:bodyPr/>
          <a:lstStyle>
            <a:lvl1pPr marL="0" indent="0">
              <a:buNone/>
              <a:defRPr>
                <a:solidFill>
                  <a:schemeClr val="accent2"/>
                </a:solidFill>
              </a:defRPr>
            </a:lvl1pPr>
            <a:lvl2pPr marL="0" indent="0">
              <a:buFontTx/>
              <a:buNone/>
              <a:defRPr sz="2000"/>
            </a:lvl2pPr>
            <a:lvl3pPr marL="228489" indent="0">
              <a:buNone/>
              <a:defRPr/>
            </a:lvl3pPr>
            <a:lvl4pPr marL="456977" indent="0">
              <a:buNone/>
              <a:defRPr/>
            </a:lvl4pPr>
            <a:lvl5pPr marL="68546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8300599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1"/>
            <a:ext cx="11887200" cy="2052338"/>
          </a:xfrm>
        </p:spPr>
        <p:txBody>
          <a:bodyPr/>
          <a:lstStyle>
            <a:lvl1pPr marL="0" indent="0">
              <a:buNone/>
              <a:defRPr>
                <a:solidFill>
                  <a:schemeClr val="tx2"/>
                </a:solidFill>
              </a:defRPr>
            </a:lvl1pPr>
            <a:lvl2pPr marL="0" indent="0">
              <a:buFontTx/>
              <a:buNone/>
              <a:defRPr sz="2000"/>
            </a:lvl2pPr>
            <a:lvl3pPr marL="228489" indent="0">
              <a:buNone/>
              <a:defRPr/>
            </a:lvl3pPr>
            <a:lvl4pPr marL="456977" indent="0">
              <a:buNone/>
              <a:defRPr/>
            </a:lvl4pPr>
            <a:lvl5pPr marL="68546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279184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4"/>
            <a:ext cx="11887200" cy="2121397"/>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563921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4"/>
            <a:ext cx="11887200" cy="2121397"/>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137098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theme" Target="../theme/theme2.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theme" Target="../theme/theme3.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slideLayout" Target="../slideLayouts/slideLayout124.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slideLayout" Target="../slideLayouts/slideLayout123.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29" Type="http://schemas.openxmlformats.org/officeDocument/2006/relationships/slideLayout" Target="../slideLayouts/slideLayout114.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40" Type="http://schemas.openxmlformats.org/officeDocument/2006/relationships/theme" Target="../theme/theme4.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image" Target="../media/image1.png"/><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theme" Target="../theme/theme5.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26" Type="http://schemas.openxmlformats.org/officeDocument/2006/relationships/slideLayout" Target="../slideLayouts/slideLayout174.xml"/><Relationship Id="rId39" Type="http://schemas.openxmlformats.org/officeDocument/2006/relationships/slideLayout" Target="../slideLayouts/slideLayout187.xml"/><Relationship Id="rId3" Type="http://schemas.openxmlformats.org/officeDocument/2006/relationships/slideLayout" Target="../slideLayouts/slideLayout151.xml"/><Relationship Id="rId21" Type="http://schemas.openxmlformats.org/officeDocument/2006/relationships/slideLayout" Target="../slideLayouts/slideLayout169.xml"/><Relationship Id="rId34" Type="http://schemas.openxmlformats.org/officeDocument/2006/relationships/slideLayout" Target="../slideLayouts/slideLayout182.xml"/><Relationship Id="rId42" Type="http://schemas.openxmlformats.org/officeDocument/2006/relationships/slideLayout" Target="../slideLayouts/slideLayout190.xml"/><Relationship Id="rId47" Type="http://schemas.openxmlformats.org/officeDocument/2006/relationships/theme" Target="../theme/theme6.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5" Type="http://schemas.openxmlformats.org/officeDocument/2006/relationships/slideLayout" Target="../slideLayouts/slideLayout173.xml"/><Relationship Id="rId33" Type="http://schemas.openxmlformats.org/officeDocument/2006/relationships/slideLayout" Target="../slideLayouts/slideLayout181.xml"/><Relationship Id="rId38" Type="http://schemas.openxmlformats.org/officeDocument/2006/relationships/slideLayout" Target="../slideLayouts/slideLayout186.xml"/><Relationship Id="rId46" Type="http://schemas.openxmlformats.org/officeDocument/2006/relationships/slideLayout" Target="../slideLayouts/slideLayout194.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slideLayout" Target="../slideLayouts/slideLayout168.xml"/><Relationship Id="rId29" Type="http://schemas.openxmlformats.org/officeDocument/2006/relationships/slideLayout" Target="../slideLayouts/slideLayout177.xml"/><Relationship Id="rId41" Type="http://schemas.openxmlformats.org/officeDocument/2006/relationships/slideLayout" Target="../slideLayouts/slideLayout189.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24" Type="http://schemas.openxmlformats.org/officeDocument/2006/relationships/slideLayout" Target="../slideLayouts/slideLayout172.xml"/><Relationship Id="rId32" Type="http://schemas.openxmlformats.org/officeDocument/2006/relationships/slideLayout" Target="../slideLayouts/slideLayout180.xml"/><Relationship Id="rId37" Type="http://schemas.openxmlformats.org/officeDocument/2006/relationships/slideLayout" Target="../slideLayouts/slideLayout185.xml"/><Relationship Id="rId40" Type="http://schemas.openxmlformats.org/officeDocument/2006/relationships/slideLayout" Target="../slideLayouts/slideLayout188.xml"/><Relationship Id="rId45" Type="http://schemas.openxmlformats.org/officeDocument/2006/relationships/slideLayout" Target="../slideLayouts/slideLayout193.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23" Type="http://schemas.openxmlformats.org/officeDocument/2006/relationships/slideLayout" Target="../slideLayouts/slideLayout171.xml"/><Relationship Id="rId28" Type="http://schemas.openxmlformats.org/officeDocument/2006/relationships/slideLayout" Target="../slideLayouts/slideLayout176.xml"/><Relationship Id="rId36" Type="http://schemas.openxmlformats.org/officeDocument/2006/relationships/slideLayout" Target="../slideLayouts/slideLayout184.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31" Type="http://schemas.openxmlformats.org/officeDocument/2006/relationships/slideLayout" Target="../slideLayouts/slideLayout179.xml"/><Relationship Id="rId44" Type="http://schemas.openxmlformats.org/officeDocument/2006/relationships/slideLayout" Target="../slideLayouts/slideLayout192.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slideLayout" Target="../slideLayouts/slideLayout170.xml"/><Relationship Id="rId27" Type="http://schemas.openxmlformats.org/officeDocument/2006/relationships/slideLayout" Target="../slideLayouts/slideLayout175.xml"/><Relationship Id="rId30" Type="http://schemas.openxmlformats.org/officeDocument/2006/relationships/slideLayout" Target="../slideLayouts/slideLayout178.xml"/><Relationship Id="rId35" Type="http://schemas.openxmlformats.org/officeDocument/2006/relationships/slideLayout" Target="../slideLayouts/slideLayout183.xml"/><Relationship Id="rId43" Type="http://schemas.openxmlformats.org/officeDocument/2006/relationships/slideLayout" Target="../slideLayouts/slideLayout19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268" r:id="rId2"/>
    <p:sldLayoutId id="2147484236" r:id="rId3"/>
    <p:sldLayoutId id="2147484299" r:id="rId4"/>
    <p:sldLayoutId id="2147484301" r:id="rId5"/>
    <p:sldLayoutId id="2147484295" r:id="rId6"/>
    <p:sldLayoutId id="2147484240" r:id="rId7"/>
    <p:sldLayoutId id="2147484296" r:id="rId8"/>
    <p:sldLayoutId id="2147484241" r:id="rId9"/>
    <p:sldLayoutId id="2147484297" r:id="rId10"/>
    <p:sldLayoutId id="2147484244" r:id="rId11"/>
    <p:sldLayoutId id="2147484298" r:id="rId12"/>
    <p:sldLayoutId id="2147484245" r:id="rId13"/>
    <p:sldLayoutId id="2147484247" r:id="rId14"/>
    <p:sldLayoutId id="2147484249" r:id="rId15"/>
    <p:sldLayoutId id="2147484250" r:id="rId16"/>
    <p:sldLayoutId id="2147484264" r:id="rId17"/>
    <p:sldLayoutId id="2147484251" r:id="rId18"/>
    <p:sldLayoutId id="2147484252" r:id="rId19"/>
    <p:sldLayoutId id="2147484253" r:id="rId20"/>
    <p:sldLayoutId id="2147484254" r:id="rId21"/>
    <p:sldLayoutId id="2147484256" r:id="rId22"/>
    <p:sldLayoutId id="2147484257" r:id="rId23"/>
    <p:sldLayoutId id="2147484258" r:id="rId24"/>
    <p:sldLayoutId id="2147484259" r:id="rId25"/>
    <p:sldLayoutId id="2147484260" r:id="rId26"/>
    <p:sldLayoutId id="2147484261" r:id="rId27"/>
    <p:sldLayoutId id="2147484263" r:id="rId28"/>
    <p:sldLayoutId id="2147484300" r:id="rId2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236056001"/>
      </p:ext>
    </p:extLst>
  </p:cSld>
  <p:clrMap bg1="lt1" tx1="dk1" bg2="lt2" tx2="dk2" accent1="accent1" accent2="accent2" accent3="accent3" accent4="accent4" accent5="accent5" accent6="accent6" hlink="hlink" folHlink="folHlink"/>
  <p:sldLayoutIdLst>
    <p:sldLayoutId id="2147484303" r:id="rId1"/>
    <p:sldLayoutId id="2147484304" r:id="rId2"/>
    <p:sldLayoutId id="2147484305" r:id="rId3"/>
    <p:sldLayoutId id="2147484306" r:id="rId4"/>
    <p:sldLayoutId id="2147484307" r:id="rId5"/>
    <p:sldLayoutId id="2147484308" r:id="rId6"/>
    <p:sldLayoutId id="2147484309" r:id="rId7"/>
    <p:sldLayoutId id="2147484310" r:id="rId8"/>
    <p:sldLayoutId id="2147484311" r:id="rId9"/>
    <p:sldLayoutId id="2147484312" r:id="rId10"/>
    <p:sldLayoutId id="2147484313" r:id="rId11"/>
    <p:sldLayoutId id="2147484314" r:id="rId12"/>
    <p:sldLayoutId id="2147484315" r:id="rId13"/>
    <p:sldLayoutId id="2147484316" r:id="rId14"/>
    <p:sldLayoutId id="2147484317" r:id="rId15"/>
    <p:sldLayoutId id="2147484318" r:id="rId16"/>
    <p:sldLayoutId id="2147484319" r:id="rId17"/>
    <p:sldLayoutId id="2147484320" r:id="rId18"/>
    <p:sldLayoutId id="2147484321" r:id="rId19"/>
    <p:sldLayoutId id="2147484322" r:id="rId20"/>
    <p:sldLayoutId id="2147484323" r:id="rId21"/>
    <p:sldLayoutId id="2147484324" r:id="rId22"/>
    <p:sldLayoutId id="2147484325" r:id="rId23"/>
    <p:sldLayoutId id="2147484326" r:id="rId24"/>
    <p:sldLayoutId id="2147484327" r:id="rId25"/>
    <p:sldLayoutId id="2147484328" r:id="rId26"/>
    <p:sldLayoutId id="2147484329" r:id="rId27"/>
    <p:sldLayoutId id="2147484330"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58906454"/>
      </p:ext>
    </p:extLst>
  </p:cSld>
  <p:clrMap bg1="lt1" tx1="dk1" bg2="lt2" tx2="dk2" accent1="accent1" accent2="accent2" accent3="accent3" accent4="accent4" accent5="accent5" accent6="accent6" hlink="hlink" folHlink="folHlink"/>
  <p:sldLayoutIdLst>
    <p:sldLayoutId id="2147484332" r:id="rId1"/>
    <p:sldLayoutId id="2147484333" r:id="rId2"/>
    <p:sldLayoutId id="2147484334" r:id="rId3"/>
    <p:sldLayoutId id="2147484335" r:id="rId4"/>
    <p:sldLayoutId id="2147484336" r:id="rId5"/>
    <p:sldLayoutId id="2147484337" r:id="rId6"/>
    <p:sldLayoutId id="2147484338" r:id="rId7"/>
    <p:sldLayoutId id="2147484339" r:id="rId8"/>
    <p:sldLayoutId id="2147484340" r:id="rId9"/>
    <p:sldLayoutId id="2147484341" r:id="rId10"/>
    <p:sldLayoutId id="2147484342" r:id="rId11"/>
    <p:sldLayoutId id="2147484343" r:id="rId12"/>
    <p:sldLayoutId id="2147484344" r:id="rId13"/>
    <p:sldLayoutId id="2147484345" r:id="rId14"/>
    <p:sldLayoutId id="2147484346" r:id="rId15"/>
    <p:sldLayoutId id="2147484347" r:id="rId16"/>
    <p:sldLayoutId id="2147484348" r:id="rId17"/>
    <p:sldLayoutId id="2147484349" r:id="rId18"/>
    <p:sldLayoutId id="2147484350" r:id="rId19"/>
    <p:sldLayoutId id="2147484351" r:id="rId20"/>
    <p:sldLayoutId id="2147484352" r:id="rId21"/>
    <p:sldLayoutId id="2147484353" r:id="rId22"/>
    <p:sldLayoutId id="2147484354" r:id="rId23"/>
    <p:sldLayoutId id="2147484355" r:id="rId24"/>
    <p:sldLayoutId id="2147484356" r:id="rId25"/>
    <p:sldLayoutId id="2147484357" r:id="rId26"/>
    <p:sldLayoutId id="2147484358" r:id="rId27"/>
    <p:sldLayoutId id="2147484359"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8"/>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8" cy="2121397"/>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9426029"/>
      </p:ext>
    </p:extLst>
  </p:cSld>
  <p:clrMap bg1="lt1" tx1="dk1" bg2="lt2" tx2="dk2" accent1="accent1" accent2="accent2" accent3="accent3" accent4="accent4" accent5="accent5" accent6="accent6" hlink="hlink" folHlink="folHlink"/>
  <p:sldLayoutIdLst>
    <p:sldLayoutId id="2147484364" r:id="rId1"/>
    <p:sldLayoutId id="2147484365" r:id="rId2"/>
    <p:sldLayoutId id="2147484366" r:id="rId3"/>
    <p:sldLayoutId id="2147484367" r:id="rId4"/>
    <p:sldLayoutId id="2147484368" r:id="rId5"/>
    <p:sldLayoutId id="2147484369" r:id="rId6"/>
    <p:sldLayoutId id="2147484370" r:id="rId7"/>
    <p:sldLayoutId id="2147484371" r:id="rId8"/>
    <p:sldLayoutId id="2147484372" r:id="rId9"/>
    <p:sldLayoutId id="2147484373" r:id="rId10"/>
    <p:sldLayoutId id="2147484374" r:id="rId11"/>
    <p:sldLayoutId id="2147484375" r:id="rId12"/>
    <p:sldLayoutId id="2147484376" r:id="rId13"/>
    <p:sldLayoutId id="2147484377" r:id="rId14"/>
    <p:sldLayoutId id="2147484378" r:id="rId15"/>
    <p:sldLayoutId id="2147484379" r:id="rId16"/>
    <p:sldLayoutId id="2147484380" r:id="rId17"/>
    <p:sldLayoutId id="2147484381" r:id="rId18"/>
    <p:sldLayoutId id="2147484382" r:id="rId19"/>
    <p:sldLayoutId id="2147484383" r:id="rId20"/>
    <p:sldLayoutId id="2147484384" r:id="rId21"/>
    <p:sldLayoutId id="2147484385" r:id="rId22"/>
    <p:sldLayoutId id="2147484386" r:id="rId23"/>
    <p:sldLayoutId id="2147484387" r:id="rId24"/>
    <p:sldLayoutId id="2147484388" r:id="rId25"/>
    <p:sldLayoutId id="2147484389" r:id="rId26"/>
    <p:sldLayoutId id="2147484390" r:id="rId27"/>
    <p:sldLayoutId id="2147484391" r:id="rId28"/>
    <p:sldLayoutId id="2147484392" r:id="rId29"/>
    <p:sldLayoutId id="2147484393" r:id="rId30"/>
    <p:sldLayoutId id="2147484394" r:id="rId31"/>
    <p:sldLayoutId id="2147484395" r:id="rId32"/>
    <p:sldLayoutId id="2147484396" r:id="rId33"/>
    <p:sldLayoutId id="2147484397" r:id="rId34"/>
    <p:sldLayoutId id="2147484398" r:id="rId35"/>
    <p:sldLayoutId id="2147484399" r:id="rId36"/>
    <p:sldLayoutId id="2147484400" r:id="rId37"/>
    <p:sldLayoutId id="2147484401" r:id="rId38"/>
    <p:sldLayoutId id="2147484402" r:id="rId39"/>
  </p:sldLayoutIdLst>
  <p:transition>
    <p:fade/>
  </p:transition>
  <p:txStyles>
    <p:titleStyle>
      <a:lvl1pPr algn="l" defTabSz="932289"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34" marR="0" indent="-342734" algn="l" defTabSz="932289"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17" marR="0" indent="-241183" algn="l" defTabSz="93228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13"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00"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87"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79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3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8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2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89" rtl="0" eaLnBrk="1" latinLnBrk="0" hangingPunct="1">
        <a:defRPr sz="1800" kern="1200">
          <a:solidFill>
            <a:schemeClr val="tx1"/>
          </a:solidFill>
          <a:latin typeface="+mn-lt"/>
          <a:ea typeface="+mn-ea"/>
          <a:cs typeface="+mn-cs"/>
        </a:defRPr>
      </a:lvl1pPr>
      <a:lvl2pPr marL="466145" algn="l" defTabSz="932289" rtl="0" eaLnBrk="1" latinLnBrk="0" hangingPunct="1">
        <a:defRPr sz="1800" kern="1200">
          <a:solidFill>
            <a:schemeClr val="tx1"/>
          </a:solidFill>
          <a:latin typeface="+mn-lt"/>
          <a:ea typeface="+mn-ea"/>
          <a:cs typeface="+mn-cs"/>
        </a:defRPr>
      </a:lvl2pPr>
      <a:lvl3pPr marL="932289" algn="l" defTabSz="932289" rtl="0" eaLnBrk="1" latinLnBrk="0" hangingPunct="1">
        <a:defRPr sz="1800" kern="1200">
          <a:solidFill>
            <a:schemeClr val="tx1"/>
          </a:solidFill>
          <a:latin typeface="+mn-lt"/>
          <a:ea typeface="+mn-ea"/>
          <a:cs typeface="+mn-cs"/>
        </a:defRPr>
      </a:lvl3pPr>
      <a:lvl4pPr marL="1398434" algn="l" defTabSz="932289" rtl="0" eaLnBrk="1" latinLnBrk="0" hangingPunct="1">
        <a:defRPr sz="1800" kern="1200">
          <a:solidFill>
            <a:schemeClr val="tx1"/>
          </a:solidFill>
          <a:latin typeface="+mn-lt"/>
          <a:ea typeface="+mn-ea"/>
          <a:cs typeface="+mn-cs"/>
        </a:defRPr>
      </a:lvl4pPr>
      <a:lvl5pPr marL="1864578" algn="l" defTabSz="932289" rtl="0" eaLnBrk="1" latinLnBrk="0" hangingPunct="1">
        <a:defRPr sz="1800" kern="1200">
          <a:solidFill>
            <a:schemeClr val="tx1"/>
          </a:solidFill>
          <a:latin typeface="+mn-lt"/>
          <a:ea typeface="+mn-ea"/>
          <a:cs typeface="+mn-cs"/>
        </a:defRPr>
      </a:lvl5pPr>
      <a:lvl6pPr marL="2330722" algn="l" defTabSz="932289" rtl="0" eaLnBrk="1" latinLnBrk="0" hangingPunct="1">
        <a:defRPr sz="1800" kern="1200">
          <a:solidFill>
            <a:schemeClr val="tx1"/>
          </a:solidFill>
          <a:latin typeface="+mn-lt"/>
          <a:ea typeface="+mn-ea"/>
          <a:cs typeface="+mn-cs"/>
        </a:defRPr>
      </a:lvl6pPr>
      <a:lvl7pPr marL="2796867" algn="l" defTabSz="932289" rtl="0" eaLnBrk="1" latinLnBrk="0" hangingPunct="1">
        <a:defRPr sz="1800" kern="1200">
          <a:solidFill>
            <a:schemeClr val="tx1"/>
          </a:solidFill>
          <a:latin typeface="+mn-lt"/>
          <a:ea typeface="+mn-ea"/>
          <a:cs typeface="+mn-cs"/>
        </a:defRPr>
      </a:lvl7pPr>
      <a:lvl8pPr marL="3263011" algn="l" defTabSz="932289" rtl="0" eaLnBrk="1" latinLnBrk="0" hangingPunct="1">
        <a:defRPr sz="1800" kern="1200">
          <a:solidFill>
            <a:schemeClr val="tx1"/>
          </a:solidFill>
          <a:latin typeface="+mn-lt"/>
          <a:ea typeface="+mn-ea"/>
          <a:cs typeface="+mn-cs"/>
        </a:defRPr>
      </a:lvl8pPr>
      <a:lvl9pPr marL="3729156" algn="l" defTabSz="9322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F26B43"/>
          </p15:clr>
        </p15:guide>
        <p15:guide id="2" pos="7661">
          <p15:clr>
            <a:srgbClr val="F26B43"/>
          </p15:clr>
        </p15:guide>
        <p15:guide id="3" orient="horz" pos="187">
          <p15:clr>
            <a:srgbClr val="F26B43"/>
          </p15:clr>
        </p15:guide>
        <p15:guide id="4" orient="horz" pos="4219">
          <p15:clr>
            <a:srgbClr val="F26B43"/>
          </p15:clr>
        </p15:guide>
        <p15:guide id="5" orient="horz" pos="3643">
          <p15:clr>
            <a:srgbClr val="5ACBF0"/>
          </p15:clr>
        </p15:guide>
        <p15:guide id="6" orient="horz" pos="3067">
          <p15:clr>
            <a:srgbClr val="5ACBF0"/>
          </p15:clr>
        </p15:guide>
        <p15:guide id="7" orient="horz" pos="2491">
          <p15:clr>
            <a:srgbClr val="5ACBF0"/>
          </p15:clr>
        </p15:guide>
        <p15:guide id="8" orient="horz" pos="1915">
          <p15:clr>
            <a:srgbClr val="5ACBF0"/>
          </p15:clr>
        </p15:guide>
        <p15:guide id="9" orient="horz" pos="1339">
          <p15:clr>
            <a:srgbClr val="5ACBF0"/>
          </p15:clr>
        </p15:guide>
        <p15:guide id="10" orient="horz" pos="763">
          <p15:clr>
            <a:srgbClr val="5ACBF0"/>
          </p15:clr>
        </p15:guide>
        <p15:guide id="11" pos="749">
          <p15:clr>
            <a:srgbClr val="5ACBF0"/>
          </p15:clr>
        </p15:guide>
        <p15:guide id="12" pos="1325">
          <p15:clr>
            <a:srgbClr val="5ACBF0"/>
          </p15:clr>
        </p15:guide>
        <p15:guide id="13" pos="1901">
          <p15:clr>
            <a:srgbClr val="5ACBF0"/>
          </p15:clr>
        </p15:guide>
        <p15:guide id="14" pos="2477">
          <p15:clr>
            <a:srgbClr val="5ACBF0"/>
          </p15:clr>
        </p15:guide>
        <p15:guide id="15" pos="3053">
          <p15:clr>
            <a:srgbClr val="5ACBF0"/>
          </p15:clr>
        </p15:guide>
        <p15:guide id="16" pos="3629">
          <p15:clr>
            <a:srgbClr val="5ACBF0"/>
          </p15:clr>
        </p15:guide>
        <p15:guide id="17" pos="4205">
          <p15:clr>
            <a:srgbClr val="5ACBF0"/>
          </p15:clr>
        </p15:guide>
        <p15:guide id="18" pos="4781">
          <p15:clr>
            <a:srgbClr val="5ACBF0"/>
          </p15:clr>
        </p15:guide>
        <p15:guide id="19" pos="5357">
          <p15:clr>
            <a:srgbClr val="5ACBF0"/>
          </p15:clr>
        </p15:guide>
        <p15:guide id="20" pos="5933">
          <p15:clr>
            <a:srgbClr val="5ACBF0"/>
          </p15:clr>
        </p15:guide>
        <p15:guide id="21" pos="6509">
          <p15:clr>
            <a:srgbClr val="5ACBF0"/>
          </p15:clr>
        </p15:guide>
        <p15:guide id="22" pos="7085">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75503359"/>
      </p:ext>
    </p:extLst>
  </p:cSld>
  <p:clrMap bg1="dk1" tx1="lt1" bg2="dk2" tx2="lt2" accent1="accent1" accent2="accent2" accent3="accent3" accent4="accent4" accent5="accent5" accent6="accent6" hlink="hlink" folHlink="folHlink"/>
  <p:sldLayoutIdLst>
    <p:sldLayoutId id="2147484428" r:id="rId1"/>
    <p:sldLayoutId id="2147484429" r:id="rId2"/>
    <p:sldLayoutId id="2147484430" r:id="rId3"/>
    <p:sldLayoutId id="2147484431" r:id="rId4"/>
    <p:sldLayoutId id="2147484432" r:id="rId5"/>
    <p:sldLayoutId id="2147484433" r:id="rId6"/>
    <p:sldLayoutId id="2147484434" r:id="rId7"/>
    <p:sldLayoutId id="2147484435" r:id="rId8"/>
    <p:sldLayoutId id="2147484436" r:id="rId9"/>
    <p:sldLayoutId id="2147484437" r:id="rId10"/>
    <p:sldLayoutId id="2147484438" r:id="rId11"/>
    <p:sldLayoutId id="2147484439" r:id="rId12"/>
    <p:sldLayoutId id="2147484440" r:id="rId13"/>
    <p:sldLayoutId id="2147484441" r:id="rId14"/>
    <p:sldLayoutId id="2147484442" r:id="rId15"/>
    <p:sldLayoutId id="2147484443" r:id="rId16"/>
    <p:sldLayoutId id="2147484444" r:id="rId17"/>
    <p:sldLayoutId id="2147484445" r:id="rId18"/>
    <p:sldLayoutId id="2147484446" r:id="rId19"/>
    <p:sldLayoutId id="2147484447" r:id="rId20"/>
    <p:sldLayoutId id="2147484448" r:id="rId21"/>
    <p:sldLayoutId id="2147484449" r:id="rId22"/>
    <p:sldLayoutId id="2147484450" r:id="rId23"/>
    <p:sldLayoutId id="2147484451"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8"/>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8" cy="2121397"/>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6299120"/>
      </p:ext>
    </p:extLst>
  </p:cSld>
  <p:clrMap bg1="lt1" tx1="dk1" bg2="lt2" tx2="dk2" accent1="accent1" accent2="accent2" accent3="accent3" accent4="accent4" accent5="accent5" accent6="accent6" hlink="hlink" folHlink="folHlink"/>
  <p:sldLayoutIdLst>
    <p:sldLayoutId id="2147484453" r:id="rId1"/>
    <p:sldLayoutId id="2147484454" r:id="rId2"/>
    <p:sldLayoutId id="2147484455" r:id="rId3"/>
    <p:sldLayoutId id="2147484456" r:id="rId4"/>
    <p:sldLayoutId id="2147484457" r:id="rId5"/>
    <p:sldLayoutId id="2147484458" r:id="rId6"/>
    <p:sldLayoutId id="2147484459" r:id="rId7"/>
    <p:sldLayoutId id="2147484460" r:id="rId8"/>
    <p:sldLayoutId id="2147484461" r:id="rId9"/>
    <p:sldLayoutId id="2147484462" r:id="rId10"/>
    <p:sldLayoutId id="2147484463" r:id="rId11"/>
    <p:sldLayoutId id="2147484464" r:id="rId12"/>
    <p:sldLayoutId id="2147484465" r:id="rId13"/>
    <p:sldLayoutId id="2147484466" r:id="rId14"/>
    <p:sldLayoutId id="2147484467" r:id="rId15"/>
    <p:sldLayoutId id="2147484468" r:id="rId16"/>
    <p:sldLayoutId id="2147484469" r:id="rId17"/>
    <p:sldLayoutId id="2147484470" r:id="rId18"/>
    <p:sldLayoutId id="2147484471" r:id="rId19"/>
    <p:sldLayoutId id="2147484472" r:id="rId20"/>
    <p:sldLayoutId id="2147484473" r:id="rId21"/>
    <p:sldLayoutId id="2147484474" r:id="rId22"/>
    <p:sldLayoutId id="2147484475" r:id="rId23"/>
    <p:sldLayoutId id="2147484476" r:id="rId24"/>
    <p:sldLayoutId id="2147484477" r:id="rId25"/>
    <p:sldLayoutId id="2147484478" r:id="rId26"/>
    <p:sldLayoutId id="2147484479" r:id="rId27"/>
    <p:sldLayoutId id="2147484480" r:id="rId28"/>
    <p:sldLayoutId id="2147484481" r:id="rId29"/>
    <p:sldLayoutId id="2147484482" r:id="rId30"/>
    <p:sldLayoutId id="2147484483" r:id="rId31"/>
    <p:sldLayoutId id="2147484484" r:id="rId32"/>
    <p:sldLayoutId id="2147484485" r:id="rId33"/>
    <p:sldLayoutId id="2147484486" r:id="rId34"/>
    <p:sldLayoutId id="2147484487" r:id="rId35"/>
    <p:sldLayoutId id="2147484488" r:id="rId36"/>
    <p:sldLayoutId id="2147484489" r:id="rId37"/>
    <p:sldLayoutId id="2147484490" r:id="rId38"/>
    <p:sldLayoutId id="2147484491" r:id="rId39"/>
    <p:sldLayoutId id="2147484492" r:id="rId40"/>
    <p:sldLayoutId id="2147484493" r:id="rId41"/>
    <p:sldLayoutId id="2147484494" r:id="rId42"/>
    <p:sldLayoutId id="2147484495" r:id="rId43"/>
    <p:sldLayoutId id="2147484496" r:id="rId44"/>
    <p:sldLayoutId id="2147484497" r:id="rId45"/>
    <p:sldLayoutId id="2147484498" r:id="rId46"/>
  </p:sldLayoutIdLst>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txStyles>
    <p:titleStyle>
      <a:lvl1pPr algn="l" defTabSz="932289"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34" marR="0" indent="-342734" algn="l" defTabSz="932289"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17" marR="0" indent="-241183" algn="l" defTabSz="93228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13"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00"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87"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79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3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8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2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89" rtl="0" eaLnBrk="1" latinLnBrk="0" hangingPunct="1">
        <a:defRPr sz="1800" kern="1200">
          <a:solidFill>
            <a:schemeClr val="tx1"/>
          </a:solidFill>
          <a:latin typeface="+mn-lt"/>
          <a:ea typeface="+mn-ea"/>
          <a:cs typeface="+mn-cs"/>
        </a:defRPr>
      </a:lvl1pPr>
      <a:lvl2pPr marL="466145" algn="l" defTabSz="932289" rtl="0" eaLnBrk="1" latinLnBrk="0" hangingPunct="1">
        <a:defRPr sz="1800" kern="1200">
          <a:solidFill>
            <a:schemeClr val="tx1"/>
          </a:solidFill>
          <a:latin typeface="+mn-lt"/>
          <a:ea typeface="+mn-ea"/>
          <a:cs typeface="+mn-cs"/>
        </a:defRPr>
      </a:lvl2pPr>
      <a:lvl3pPr marL="932289" algn="l" defTabSz="932289" rtl="0" eaLnBrk="1" latinLnBrk="0" hangingPunct="1">
        <a:defRPr sz="1800" kern="1200">
          <a:solidFill>
            <a:schemeClr val="tx1"/>
          </a:solidFill>
          <a:latin typeface="+mn-lt"/>
          <a:ea typeface="+mn-ea"/>
          <a:cs typeface="+mn-cs"/>
        </a:defRPr>
      </a:lvl3pPr>
      <a:lvl4pPr marL="1398434" algn="l" defTabSz="932289" rtl="0" eaLnBrk="1" latinLnBrk="0" hangingPunct="1">
        <a:defRPr sz="1800" kern="1200">
          <a:solidFill>
            <a:schemeClr val="tx1"/>
          </a:solidFill>
          <a:latin typeface="+mn-lt"/>
          <a:ea typeface="+mn-ea"/>
          <a:cs typeface="+mn-cs"/>
        </a:defRPr>
      </a:lvl4pPr>
      <a:lvl5pPr marL="1864578" algn="l" defTabSz="932289" rtl="0" eaLnBrk="1" latinLnBrk="0" hangingPunct="1">
        <a:defRPr sz="1800" kern="1200">
          <a:solidFill>
            <a:schemeClr val="tx1"/>
          </a:solidFill>
          <a:latin typeface="+mn-lt"/>
          <a:ea typeface="+mn-ea"/>
          <a:cs typeface="+mn-cs"/>
        </a:defRPr>
      </a:lvl5pPr>
      <a:lvl6pPr marL="2330722" algn="l" defTabSz="932289" rtl="0" eaLnBrk="1" latinLnBrk="0" hangingPunct="1">
        <a:defRPr sz="1800" kern="1200">
          <a:solidFill>
            <a:schemeClr val="tx1"/>
          </a:solidFill>
          <a:latin typeface="+mn-lt"/>
          <a:ea typeface="+mn-ea"/>
          <a:cs typeface="+mn-cs"/>
        </a:defRPr>
      </a:lvl6pPr>
      <a:lvl7pPr marL="2796867" algn="l" defTabSz="932289" rtl="0" eaLnBrk="1" latinLnBrk="0" hangingPunct="1">
        <a:defRPr sz="1800" kern="1200">
          <a:solidFill>
            <a:schemeClr val="tx1"/>
          </a:solidFill>
          <a:latin typeface="+mn-lt"/>
          <a:ea typeface="+mn-ea"/>
          <a:cs typeface="+mn-cs"/>
        </a:defRPr>
      </a:lvl7pPr>
      <a:lvl8pPr marL="3263011" algn="l" defTabSz="932289" rtl="0" eaLnBrk="1" latinLnBrk="0" hangingPunct="1">
        <a:defRPr sz="1800" kern="1200">
          <a:solidFill>
            <a:schemeClr val="tx1"/>
          </a:solidFill>
          <a:latin typeface="+mn-lt"/>
          <a:ea typeface="+mn-ea"/>
          <a:cs typeface="+mn-cs"/>
        </a:defRPr>
      </a:lvl8pPr>
      <a:lvl9pPr marL="3729156" algn="l" defTabSz="9322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0.xml"/></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175.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175.xml"/><Relationship Id="rId6" Type="http://schemas.openxmlformats.org/officeDocument/2006/relationships/image" Target="../media/image60.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xml"/><Relationship Id="rId1" Type="http://schemas.openxmlformats.org/officeDocument/2006/relationships/slideLayout" Target="../slideLayouts/slideLayout107.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image" Target="../media/image31.emf"/><Relationship Id="rId7" Type="http://schemas.openxmlformats.org/officeDocument/2006/relationships/image" Target="../media/image35.emf"/><Relationship Id="rId2" Type="http://schemas.openxmlformats.org/officeDocument/2006/relationships/notesSlide" Target="../notesSlides/notesSlide3.xml"/><Relationship Id="rId1" Type="http://schemas.openxmlformats.org/officeDocument/2006/relationships/slideLayout" Target="../slideLayouts/slideLayout42.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37.xml"/><Relationship Id="rId5" Type="http://schemas.openxmlformats.org/officeDocument/2006/relationships/image" Target="../media/image39.png"/><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3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emf"/></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4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4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1" y="1787475"/>
            <a:ext cx="9143936" cy="1828786"/>
          </a:xfrm>
        </p:spPr>
        <p:txBody>
          <a:bodyPr/>
          <a:lstStyle/>
          <a:p>
            <a:r>
              <a:rPr lang="en-US" dirty="0"/>
              <a:t>10 steps to DevOps</a:t>
            </a:r>
            <a:br>
              <a:rPr lang="en-US" dirty="0"/>
            </a:br>
            <a:r>
              <a:rPr lang="en-US" dirty="0"/>
              <a:t>Part 2: </a:t>
            </a:r>
            <a:r>
              <a:rPr lang="en-US" dirty="0"/>
              <a:t>Automated Unit Testing and Architectural mapping </a:t>
            </a:r>
            <a:endParaRPr lang="en-US" dirty="0"/>
          </a:p>
        </p:txBody>
      </p:sp>
      <p:sp>
        <p:nvSpPr>
          <p:cNvPr id="5" name="Text Placeholder 4"/>
          <p:cNvSpPr>
            <a:spLocks noGrp="1"/>
          </p:cNvSpPr>
          <p:nvPr>
            <p:ph type="body" sz="quarter" idx="12"/>
          </p:nvPr>
        </p:nvSpPr>
        <p:spPr/>
        <p:txBody>
          <a:bodyPr/>
          <a:lstStyle/>
          <a:p>
            <a:r>
              <a:rPr lang="en-US" dirty="0"/>
              <a:t>James Tramel</a:t>
            </a:r>
          </a:p>
          <a:p>
            <a:r>
              <a:rPr lang="en-US" dirty="0"/>
              <a:t>Developer Strategist</a:t>
            </a:r>
          </a:p>
          <a:p>
            <a:r>
              <a:rPr lang="en-US" dirty="0"/>
              <a:t>j</a:t>
            </a:r>
            <a:r>
              <a:rPr lang="en-US"/>
              <a:t>ames.tramel@microsoft.com</a:t>
            </a:r>
            <a:endParaRPr lang="en-US" dirty="0"/>
          </a:p>
        </p:txBody>
      </p:sp>
    </p:spTree>
    <p:extLst>
      <p:ext uri="{BB962C8B-B14F-4D97-AF65-F5344CB8AC3E}">
        <p14:creationId xmlns:p14="http://schemas.microsoft.com/office/powerpoint/2010/main" val="54958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503045"/>
          </a:xfrm>
        </p:spPr>
        <p:txBody>
          <a:bodyPr/>
          <a:lstStyle/>
          <a:p>
            <a:r>
              <a:rPr lang="en-US" sz="3200" dirty="0"/>
              <a:t>Modern Debugging</a:t>
            </a:r>
          </a:p>
          <a:p>
            <a:r>
              <a:rPr lang="en-US" sz="3200" dirty="0"/>
              <a:t>Automated Unit Testing and Architectural mapping</a:t>
            </a:r>
          </a:p>
          <a:p>
            <a:r>
              <a:rPr lang="en-US" sz="3200" dirty="0"/>
              <a:t>Work item / bug tracking</a:t>
            </a:r>
          </a:p>
          <a:p>
            <a:r>
              <a:rPr lang="en-US" sz="3200" dirty="0"/>
              <a:t>Integrated testing / technical debt management</a:t>
            </a:r>
          </a:p>
          <a:p>
            <a:r>
              <a:rPr lang="en-US" sz="3200" dirty="0"/>
              <a:t>Continuous configuration / package management</a:t>
            </a:r>
          </a:p>
          <a:p>
            <a:r>
              <a:rPr lang="en-US" sz="3200" dirty="0"/>
              <a:t>Continuous deployment / integration</a:t>
            </a:r>
          </a:p>
          <a:p>
            <a:r>
              <a:rPr lang="en-US" sz="3200" dirty="0"/>
              <a:t>Release management</a:t>
            </a:r>
          </a:p>
          <a:p>
            <a:r>
              <a:rPr lang="en-US" sz="3200" dirty="0"/>
              <a:t>Dev / test environments</a:t>
            </a:r>
          </a:p>
          <a:p>
            <a:r>
              <a:rPr lang="en-US" sz="3200" dirty="0"/>
              <a:t>Infrastructure as code</a:t>
            </a:r>
          </a:p>
          <a:p>
            <a:r>
              <a:rPr lang="en-US" sz="3200" dirty="0"/>
              <a:t>Monitor and analyze</a:t>
            </a:r>
          </a:p>
        </p:txBody>
      </p:sp>
      <p:sp>
        <p:nvSpPr>
          <p:cNvPr id="3" name="Title 2"/>
          <p:cNvSpPr>
            <a:spLocks noGrp="1"/>
          </p:cNvSpPr>
          <p:nvPr>
            <p:ph type="title"/>
          </p:nvPr>
        </p:nvSpPr>
        <p:spPr/>
        <p:txBody>
          <a:bodyPr/>
          <a:lstStyle/>
          <a:p>
            <a:r>
              <a:rPr lang="en-US" dirty="0"/>
              <a:t>Dev Ops Skill Katas</a:t>
            </a:r>
          </a:p>
        </p:txBody>
      </p:sp>
    </p:spTree>
    <p:extLst>
      <p:ext uri="{BB962C8B-B14F-4D97-AF65-F5344CB8AC3E}">
        <p14:creationId xmlns:p14="http://schemas.microsoft.com/office/powerpoint/2010/main" val="171015168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525163" y="261966"/>
            <a:ext cx="8723032" cy="6413537"/>
          </a:xfrm>
          <a:prstGeom prst="rect">
            <a:avLst/>
          </a:prstGeom>
          <a:ln>
            <a:noFill/>
          </a:ln>
          <a:effectLst>
            <a:outerShdw blurRad="292100" dist="139700" dir="2700000" algn="tl" rotWithShape="0">
              <a:srgbClr val="333333">
                <a:alpha val="65000"/>
              </a:srgbClr>
            </a:outerShdw>
          </a:effectLst>
        </p:spPr>
      </p:pic>
      <p:sp>
        <p:nvSpPr>
          <p:cNvPr id="2" name="Text Placeholder 1"/>
          <p:cNvSpPr>
            <a:spLocks noGrp="1"/>
          </p:cNvSpPr>
          <p:nvPr>
            <p:ph type="body" idx="15"/>
          </p:nvPr>
        </p:nvSpPr>
        <p:spPr/>
        <p:txBody>
          <a:bodyPr/>
          <a:lstStyle/>
          <a:p>
            <a:r>
              <a:rPr lang="en-US" sz="4000" dirty="0">
                <a:solidFill>
                  <a:schemeClr val="bg1"/>
                </a:solidFill>
              </a:rPr>
              <a:t>Code Maps</a:t>
            </a:r>
          </a:p>
        </p:txBody>
      </p:sp>
      <p:sp>
        <p:nvSpPr>
          <p:cNvPr id="3" name="Content Placeholder 2"/>
          <p:cNvSpPr>
            <a:spLocks noGrp="1"/>
          </p:cNvSpPr>
          <p:nvPr>
            <p:ph sz="quarter" idx="16"/>
          </p:nvPr>
        </p:nvSpPr>
        <p:spPr>
          <a:xfrm>
            <a:off x="361036" y="1459325"/>
            <a:ext cx="3090786" cy="1866448"/>
          </a:xfrm>
        </p:spPr>
        <p:txBody>
          <a:bodyPr>
            <a:noAutofit/>
          </a:bodyPr>
          <a:lstStyle/>
          <a:p>
            <a:r>
              <a:rPr lang="en-US" sz="2000" dirty="0">
                <a:solidFill>
                  <a:schemeClr val="bg1">
                    <a:lumMod val="95000"/>
                  </a:schemeClr>
                </a:solidFill>
              </a:rPr>
              <a:t>Navigate Code</a:t>
            </a:r>
          </a:p>
          <a:p>
            <a:r>
              <a:rPr lang="en-US" sz="2000" dirty="0">
                <a:solidFill>
                  <a:schemeClr val="bg1">
                    <a:lumMod val="95000"/>
                  </a:schemeClr>
                </a:solidFill>
              </a:rPr>
              <a:t>Understand Relationships</a:t>
            </a:r>
          </a:p>
          <a:p>
            <a:r>
              <a:rPr lang="en-US" sz="2000" dirty="0">
                <a:solidFill>
                  <a:schemeClr val="bg1">
                    <a:lumMod val="95000"/>
                  </a:schemeClr>
                </a:solidFill>
              </a:rPr>
              <a:t>Find Problems</a:t>
            </a:r>
          </a:p>
          <a:p>
            <a:r>
              <a:rPr lang="en-US" sz="2000" dirty="0">
                <a:solidFill>
                  <a:schemeClr val="bg1">
                    <a:lumMod val="95000"/>
                  </a:schemeClr>
                </a:solidFill>
              </a:rPr>
              <a:t>Share Discoveries</a:t>
            </a:r>
          </a:p>
        </p:txBody>
      </p:sp>
      <p:sp>
        <p:nvSpPr>
          <p:cNvPr id="9" name="Picture Placeholder 8"/>
          <p:cNvSpPr>
            <a:spLocks noGrp="1"/>
          </p:cNvSpPr>
          <p:nvPr>
            <p:ph type="pic" sz="quarter" idx="17"/>
          </p:nvPr>
        </p:nvSpPr>
        <p:spPr/>
      </p:sp>
      <p:pic>
        <p:nvPicPr>
          <p:cNvPr id="6" name="Picture 5"/>
          <p:cNvPicPr>
            <a:picLocks noChangeAspect="1"/>
          </p:cNvPicPr>
          <p:nvPr/>
        </p:nvPicPr>
        <p:blipFill>
          <a:blip r:embed="rId4"/>
          <a:stretch>
            <a:fillRect/>
          </a:stretch>
        </p:blipFill>
        <p:spPr>
          <a:xfrm>
            <a:off x="4602582" y="261966"/>
            <a:ext cx="7645614" cy="6285012"/>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5"/>
          <a:stretch>
            <a:fillRect/>
          </a:stretch>
        </p:blipFill>
        <p:spPr>
          <a:xfrm>
            <a:off x="3823285" y="595444"/>
            <a:ext cx="8424912" cy="5618055"/>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6"/>
          <a:stretch>
            <a:fillRect/>
          </a:stretch>
        </p:blipFill>
        <p:spPr>
          <a:xfrm>
            <a:off x="3612547" y="488961"/>
            <a:ext cx="8635648" cy="5831019"/>
          </a:xfrm>
          <a:prstGeom prst="rect">
            <a:avLst/>
          </a:prstGeom>
          <a:ln>
            <a:noFill/>
          </a:ln>
          <a:effectLst>
            <a:outerShdw blurRad="292100" dist="139700" dir="2700000" algn="tl" rotWithShape="0">
              <a:srgbClr val="333333">
                <a:alpha val="65000"/>
              </a:srgbClr>
            </a:outerShdw>
          </a:effectLst>
        </p:spPr>
      </p:pic>
      <p:pic>
        <p:nvPicPr>
          <p:cNvPr id="3074" name="Picture 2" descr="Code map - Share, export, mai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76602" y="987315"/>
            <a:ext cx="8571593" cy="45952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38" name="Group 37"/>
          <p:cNvGrpSpPr/>
          <p:nvPr/>
        </p:nvGrpSpPr>
        <p:grpSpPr>
          <a:xfrm>
            <a:off x="407099" y="4815275"/>
            <a:ext cx="2149810" cy="1774901"/>
            <a:chOff x="3535255" y="1818731"/>
            <a:chExt cx="5116583" cy="4224294"/>
          </a:xfrm>
        </p:grpSpPr>
        <p:grpSp>
          <p:nvGrpSpPr>
            <p:cNvPr id="39" name="Group 38"/>
            <p:cNvGrpSpPr/>
            <p:nvPr/>
          </p:nvGrpSpPr>
          <p:grpSpPr>
            <a:xfrm>
              <a:off x="4368855" y="1818731"/>
              <a:ext cx="1319867" cy="1018047"/>
              <a:chOff x="3808412" y="619583"/>
              <a:chExt cx="1749425" cy="1349375"/>
            </a:xfrm>
            <a:solidFill>
              <a:schemeClr val="accent6">
                <a:lumMod val="75000"/>
              </a:schemeClr>
            </a:solidFill>
          </p:grpSpPr>
          <p:sp>
            <p:nvSpPr>
              <p:cNvPr id="58" name="Freeform 12"/>
              <p:cNvSpPr>
                <a:spLocks/>
              </p:cNvSpPr>
              <p:nvPr/>
            </p:nvSpPr>
            <p:spPr bwMode="auto">
              <a:xfrm>
                <a:off x="3808412" y="619583"/>
                <a:ext cx="1749425" cy="503238"/>
              </a:xfrm>
              <a:custGeom>
                <a:avLst/>
                <a:gdLst>
                  <a:gd name="T0" fmla="*/ 601 w 601"/>
                  <a:gd name="T1" fmla="*/ 173 h 173"/>
                  <a:gd name="T2" fmla="*/ 601 w 601"/>
                  <a:gd name="T3" fmla="*/ 55 h 173"/>
                  <a:gd name="T4" fmla="*/ 546 w 601"/>
                  <a:gd name="T5" fmla="*/ 0 h 173"/>
                  <a:gd name="T6" fmla="*/ 55 w 601"/>
                  <a:gd name="T7" fmla="*/ 0 h 173"/>
                  <a:gd name="T8" fmla="*/ 0 w 601"/>
                  <a:gd name="T9" fmla="*/ 55 h 173"/>
                  <a:gd name="T10" fmla="*/ 0 w 601"/>
                  <a:gd name="T11" fmla="*/ 173 h 173"/>
                  <a:gd name="T12" fmla="*/ 601 w 601"/>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1" h="173">
                    <a:moveTo>
                      <a:pt x="601" y="173"/>
                    </a:moveTo>
                    <a:cubicBezTo>
                      <a:pt x="601" y="55"/>
                      <a:pt x="601" y="55"/>
                      <a:pt x="601" y="55"/>
                    </a:cubicBezTo>
                    <a:cubicBezTo>
                      <a:pt x="601" y="25"/>
                      <a:pt x="576" y="0"/>
                      <a:pt x="546" y="0"/>
                    </a:cubicBezTo>
                    <a:cubicBezTo>
                      <a:pt x="55" y="0"/>
                      <a:pt x="55" y="0"/>
                      <a:pt x="55" y="0"/>
                    </a:cubicBezTo>
                    <a:cubicBezTo>
                      <a:pt x="25" y="0"/>
                      <a:pt x="0" y="25"/>
                      <a:pt x="0" y="55"/>
                    </a:cubicBezTo>
                    <a:cubicBezTo>
                      <a:pt x="0" y="173"/>
                      <a:pt x="0" y="173"/>
                      <a:pt x="0" y="173"/>
                    </a:cubicBezTo>
                    <a:lnTo>
                      <a:pt x="601" y="173"/>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algn="ctr" defTabSz="932557">
                  <a:lnSpc>
                    <a:spcPct val="80000"/>
                  </a:lnSpc>
                </a:pPr>
                <a:endParaRPr lang="en-US" sz="1224" b="1" dirty="0">
                  <a:gradFill>
                    <a:gsLst>
                      <a:gs pos="0">
                        <a:srgbClr val="FFFFFF"/>
                      </a:gs>
                      <a:gs pos="100000">
                        <a:srgbClr val="FFFFFF"/>
                      </a:gs>
                    </a:gsLst>
                    <a:lin ang="5400000" scaled="0"/>
                  </a:gradFill>
                </a:endParaRPr>
              </a:p>
            </p:txBody>
          </p:sp>
          <p:sp>
            <p:nvSpPr>
              <p:cNvPr id="59" name="Rectangle 13"/>
              <p:cNvSpPr>
                <a:spLocks noChangeArrowheads="1"/>
              </p:cNvSpPr>
              <p:nvPr/>
            </p:nvSpPr>
            <p:spPr bwMode="auto">
              <a:xfrm>
                <a:off x="3808412" y="1181558"/>
                <a:ext cx="1749425" cy="223838"/>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algn="ctr" defTabSz="932557">
                  <a:lnSpc>
                    <a:spcPct val="85000"/>
                  </a:lnSpc>
                </a:pPr>
                <a:endParaRPr lang="en-US" sz="1632">
                  <a:gradFill>
                    <a:gsLst>
                      <a:gs pos="0">
                        <a:srgbClr val="FFFFFF"/>
                      </a:gs>
                      <a:gs pos="100000">
                        <a:srgbClr val="FFFFFF"/>
                      </a:gs>
                    </a:gsLst>
                    <a:lin ang="5400000" scaled="0"/>
                  </a:gradFill>
                </a:endParaRPr>
              </a:p>
            </p:txBody>
          </p:sp>
          <p:sp>
            <p:nvSpPr>
              <p:cNvPr id="60" name="Rectangle 14"/>
              <p:cNvSpPr>
                <a:spLocks noChangeArrowheads="1"/>
              </p:cNvSpPr>
              <p:nvPr/>
            </p:nvSpPr>
            <p:spPr bwMode="auto">
              <a:xfrm>
                <a:off x="3808412" y="1464133"/>
                <a:ext cx="1749425" cy="223838"/>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algn="ctr" defTabSz="932557">
                  <a:lnSpc>
                    <a:spcPct val="85000"/>
                  </a:lnSpc>
                </a:pPr>
                <a:endParaRPr lang="en-US" sz="1632">
                  <a:gradFill>
                    <a:gsLst>
                      <a:gs pos="0">
                        <a:srgbClr val="FFFFFF"/>
                      </a:gs>
                      <a:gs pos="100000">
                        <a:srgbClr val="FFFFFF"/>
                      </a:gs>
                    </a:gsLst>
                    <a:lin ang="5400000" scaled="0"/>
                  </a:gradFill>
                </a:endParaRPr>
              </a:p>
            </p:txBody>
          </p:sp>
          <p:sp>
            <p:nvSpPr>
              <p:cNvPr id="61" name="Freeform 15"/>
              <p:cNvSpPr>
                <a:spLocks/>
              </p:cNvSpPr>
              <p:nvPr/>
            </p:nvSpPr>
            <p:spPr bwMode="auto">
              <a:xfrm>
                <a:off x="3808412" y="1746708"/>
                <a:ext cx="1749425" cy="222250"/>
              </a:xfrm>
              <a:custGeom>
                <a:avLst/>
                <a:gdLst>
                  <a:gd name="T0" fmla="*/ 0 w 601"/>
                  <a:gd name="T1" fmla="*/ 0 h 76"/>
                  <a:gd name="T2" fmla="*/ 0 w 601"/>
                  <a:gd name="T3" fmla="*/ 21 h 76"/>
                  <a:gd name="T4" fmla="*/ 55 w 601"/>
                  <a:gd name="T5" fmla="*/ 76 h 76"/>
                  <a:gd name="T6" fmla="*/ 546 w 601"/>
                  <a:gd name="T7" fmla="*/ 76 h 76"/>
                  <a:gd name="T8" fmla="*/ 601 w 601"/>
                  <a:gd name="T9" fmla="*/ 21 h 76"/>
                  <a:gd name="T10" fmla="*/ 601 w 601"/>
                  <a:gd name="T11" fmla="*/ 0 h 76"/>
                  <a:gd name="T12" fmla="*/ 0 w 60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01" h="76">
                    <a:moveTo>
                      <a:pt x="0" y="0"/>
                    </a:moveTo>
                    <a:cubicBezTo>
                      <a:pt x="0" y="21"/>
                      <a:pt x="0" y="21"/>
                      <a:pt x="0" y="21"/>
                    </a:cubicBezTo>
                    <a:cubicBezTo>
                      <a:pt x="0" y="52"/>
                      <a:pt x="25" y="76"/>
                      <a:pt x="55" y="76"/>
                    </a:cubicBezTo>
                    <a:cubicBezTo>
                      <a:pt x="546" y="76"/>
                      <a:pt x="546" y="76"/>
                      <a:pt x="546" y="76"/>
                    </a:cubicBezTo>
                    <a:cubicBezTo>
                      <a:pt x="576" y="76"/>
                      <a:pt x="601" y="52"/>
                      <a:pt x="601" y="21"/>
                    </a:cubicBezTo>
                    <a:cubicBezTo>
                      <a:pt x="601" y="0"/>
                      <a:pt x="601" y="0"/>
                      <a:pt x="601" y="0"/>
                    </a:cubicBez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algn="ctr" defTabSz="932557">
                  <a:lnSpc>
                    <a:spcPct val="85000"/>
                  </a:lnSpc>
                </a:pPr>
                <a:endParaRPr lang="en-US" sz="1632">
                  <a:gradFill>
                    <a:gsLst>
                      <a:gs pos="0">
                        <a:srgbClr val="FFFFFF"/>
                      </a:gs>
                      <a:gs pos="100000">
                        <a:srgbClr val="FFFFFF"/>
                      </a:gs>
                    </a:gsLst>
                    <a:lin ang="5400000" scaled="0"/>
                  </a:gradFill>
                </a:endParaRPr>
              </a:p>
            </p:txBody>
          </p:sp>
        </p:grpSp>
        <p:grpSp>
          <p:nvGrpSpPr>
            <p:cNvPr id="40" name="Group 39"/>
            <p:cNvGrpSpPr/>
            <p:nvPr/>
          </p:nvGrpSpPr>
          <p:grpSpPr>
            <a:xfrm>
              <a:off x="6493576" y="5024978"/>
              <a:ext cx="1318670" cy="1018047"/>
              <a:chOff x="6624637" y="4869320"/>
              <a:chExt cx="1747838" cy="1349376"/>
            </a:xfrm>
          </p:grpSpPr>
          <p:sp>
            <p:nvSpPr>
              <p:cNvPr id="54" name="Freeform 16"/>
              <p:cNvSpPr>
                <a:spLocks/>
              </p:cNvSpPr>
              <p:nvPr/>
            </p:nvSpPr>
            <p:spPr bwMode="auto">
              <a:xfrm>
                <a:off x="6624637" y="4869320"/>
                <a:ext cx="1747838" cy="504825"/>
              </a:xfrm>
              <a:custGeom>
                <a:avLst/>
                <a:gdLst>
                  <a:gd name="T0" fmla="*/ 600 w 600"/>
                  <a:gd name="T1" fmla="*/ 173 h 173"/>
                  <a:gd name="T2" fmla="*/ 600 w 600"/>
                  <a:gd name="T3" fmla="*/ 55 h 173"/>
                  <a:gd name="T4" fmla="*/ 545 w 600"/>
                  <a:gd name="T5" fmla="*/ 0 h 173"/>
                  <a:gd name="T6" fmla="*/ 55 w 600"/>
                  <a:gd name="T7" fmla="*/ 0 h 173"/>
                  <a:gd name="T8" fmla="*/ 0 w 600"/>
                  <a:gd name="T9" fmla="*/ 55 h 173"/>
                  <a:gd name="T10" fmla="*/ 0 w 600"/>
                  <a:gd name="T11" fmla="*/ 173 h 173"/>
                  <a:gd name="T12" fmla="*/ 600 w 600"/>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0" h="173">
                    <a:moveTo>
                      <a:pt x="600" y="173"/>
                    </a:moveTo>
                    <a:cubicBezTo>
                      <a:pt x="600" y="55"/>
                      <a:pt x="600" y="55"/>
                      <a:pt x="600" y="55"/>
                    </a:cubicBezTo>
                    <a:cubicBezTo>
                      <a:pt x="600" y="24"/>
                      <a:pt x="576" y="0"/>
                      <a:pt x="545" y="0"/>
                    </a:cubicBezTo>
                    <a:cubicBezTo>
                      <a:pt x="55" y="0"/>
                      <a:pt x="55" y="0"/>
                      <a:pt x="55" y="0"/>
                    </a:cubicBezTo>
                    <a:cubicBezTo>
                      <a:pt x="25" y="0"/>
                      <a:pt x="0" y="24"/>
                      <a:pt x="0" y="55"/>
                    </a:cubicBezTo>
                    <a:cubicBezTo>
                      <a:pt x="0" y="173"/>
                      <a:pt x="0" y="173"/>
                      <a:pt x="0" y="173"/>
                    </a:cubicBezTo>
                    <a:lnTo>
                      <a:pt x="600" y="173"/>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algn="ctr" defTabSz="932557">
                  <a:lnSpc>
                    <a:spcPct val="80000"/>
                  </a:lnSpc>
                </a:pPr>
                <a:endParaRPr lang="en-US" sz="1224" b="1" dirty="0">
                  <a:gradFill>
                    <a:gsLst>
                      <a:gs pos="0">
                        <a:srgbClr val="FFFFFF"/>
                      </a:gs>
                      <a:gs pos="100000">
                        <a:srgbClr val="FFFFFF"/>
                      </a:gs>
                    </a:gsLst>
                    <a:lin ang="5400000" scaled="0"/>
                  </a:gradFill>
                </a:endParaRPr>
              </a:p>
            </p:txBody>
          </p:sp>
          <p:sp>
            <p:nvSpPr>
              <p:cNvPr id="55" name="Rectangle 17"/>
              <p:cNvSpPr>
                <a:spLocks noChangeArrowheads="1"/>
              </p:cNvSpPr>
              <p:nvPr/>
            </p:nvSpPr>
            <p:spPr bwMode="auto">
              <a:xfrm>
                <a:off x="6624637" y="5432883"/>
                <a:ext cx="1747838" cy="223838"/>
              </a:xfrm>
              <a:prstGeom prst="rect">
                <a:avLst/>
              </a:prstGeom>
              <a:solidFill>
                <a:schemeClr val="accent5">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algn="ctr" defTabSz="932557">
                  <a:lnSpc>
                    <a:spcPct val="85000"/>
                  </a:lnSpc>
                </a:pPr>
                <a:endParaRPr lang="en-US" sz="1632">
                  <a:gradFill>
                    <a:gsLst>
                      <a:gs pos="0">
                        <a:srgbClr val="FFFFFF"/>
                      </a:gs>
                      <a:gs pos="100000">
                        <a:srgbClr val="FFFFFF"/>
                      </a:gs>
                    </a:gsLst>
                    <a:lin ang="5400000" scaled="0"/>
                  </a:gradFill>
                </a:endParaRPr>
              </a:p>
            </p:txBody>
          </p:sp>
          <p:sp>
            <p:nvSpPr>
              <p:cNvPr id="56" name="Rectangle 18"/>
              <p:cNvSpPr>
                <a:spLocks noChangeArrowheads="1"/>
              </p:cNvSpPr>
              <p:nvPr/>
            </p:nvSpPr>
            <p:spPr bwMode="auto">
              <a:xfrm>
                <a:off x="6624637" y="5715458"/>
                <a:ext cx="1747838" cy="220663"/>
              </a:xfrm>
              <a:prstGeom prst="rect">
                <a:avLst/>
              </a:prstGeom>
              <a:solidFill>
                <a:schemeClr val="accent5">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algn="ctr" defTabSz="932557">
                  <a:lnSpc>
                    <a:spcPct val="85000"/>
                  </a:lnSpc>
                </a:pPr>
                <a:endParaRPr lang="en-US" sz="1632">
                  <a:gradFill>
                    <a:gsLst>
                      <a:gs pos="0">
                        <a:srgbClr val="FFFFFF"/>
                      </a:gs>
                      <a:gs pos="100000">
                        <a:srgbClr val="FFFFFF"/>
                      </a:gs>
                    </a:gsLst>
                    <a:lin ang="5400000" scaled="0"/>
                  </a:gradFill>
                </a:endParaRPr>
              </a:p>
            </p:txBody>
          </p:sp>
          <p:sp>
            <p:nvSpPr>
              <p:cNvPr id="57" name="Freeform 19"/>
              <p:cNvSpPr>
                <a:spLocks/>
              </p:cNvSpPr>
              <p:nvPr/>
            </p:nvSpPr>
            <p:spPr bwMode="auto">
              <a:xfrm>
                <a:off x="6624637" y="5994858"/>
                <a:ext cx="1747838" cy="223838"/>
              </a:xfrm>
              <a:custGeom>
                <a:avLst/>
                <a:gdLst>
                  <a:gd name="T0" fmla="*/ 0 w 600"/>
                  <a:gd name="T1" fmla="*/ 0 h 77"/>
                  <a:gd name="T2" fmla="*/ 0 w 600"/>
                  <a:gd name="T3" fmla="*/ 22 h 77"/>
                  <a:gd name="T4" fmla="*/ 55 w 600"/>
                  <a:gd name="T5" fmla="*/ 77 h 77"/>
                  <a:gd name="T6" fmla="*/ 545 w 600"/>
                  <a:gd name="T7" fmla="*/ 77 h 77"/>
                  <a:gd name="T8" fmla="*/ 600 w 600"/>
                  <a:gd name="T9" fmla="*/ 22 h 77"/>
                  <a:gd name="T10" fmla="*/ 600 w 600"/>
                  <a:gd name="T11" fmla="*/ 0 h 77"/>
                  <a:gd name="T12" fmla="*/ 0 w 600"/>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600" h="77">
                    <a:moveTo>
                      <a:pt x="0" y="0"/>
                    </a:moveTo>
                    <a:cubicBezTo>
                      <a:pt x="0" y="22"/>
                      <a:pt x="0" y="22"/>
                      <a:pt x="0" y="22"/>
                    </a:cubicBezTo>
                    <a:cubicBezTo>
                      <a:pt x="0" y="53"/>
                      <a:pt x="25" y="77"/>
                      <a:pt x="55" y="77"/>
                    </a:cubicBezTo>
                    <a:cubicBezTo>
                      <a:pt x="545" y="77"/>
                      <a:pt x="545" y="77"/>
                      <a:pt x="545" y="77"/>
                    </a:cubicBezTo>
                    <a:cubicBezTo>
                      <a:pt x="576" y="77"/>
                      <a:pt x="600" y="53"/>
                      <a:pt x="600" y="22"/>
                    </a:cubicBezTo>
                    <a:cubicBezTo>
                      <a:pt x="600" y="0"/>
                      <a:pt x="600" y="0"/>
                      <a:pt x="600" y="0"/>
                    </a:cubicBezTo>
                    <a:lnTo>
                      <a:pt x="0" y="0"/>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algn="ctr" defTabSz="932557">
                  <a:lnSpc>
                    <a:spcPct val="85000"/>
                  </a:lnSpc>
                </a:pPr>
                <a:endParaRPr lang="en-US" sz="1632">
                  <a:gradFill>
                    <a:gsLst>
                      <a:gs pos="0">
                        <a:srgbClr val="FFFFFF"/>
                      </a:gs>
                      <a:gs pos="100000">
                        <a:srgbClr val="FFFFFF"/>
                      </a:gs>
                    </a:gsLst>
                    <a:lin ang="5400000" scaled="0"/>
                  </a:gradFill>
                </a:endParaRPr>
              </a:p>
            </p:txBody>
          </p:sp>
        </p:grpSp>
        <p:grpSp>
          <p:nvGrpSpPr>
            <p:cNvPr id="41" name="Group 40"/>
            <p:cNvGrpSpPr/>
            <p:nvPr/>
          </p:nvGrpSpPr>
          <p:grpSpPr>
            <a:xfrm>
              <a:off x="5722259" y="2137321"/>
              <a:ext cx="687481" cy="341345"/>
              <a:chOff x="5651823" y="1798006"/>
              <a:chExt cx="819505" cy="406897"/>
            </a:xfrm>
            <a:solidFill>
              <a:schemeClr val="accent6">
                <a:lumMod val="75000"/>
              </a:schemeClr>
            </a:solidFill>
          </p:grpSpPr>
          <p:sp>
            <p:nvSpPr>
              <p:cNvPr id="52" name="Freeform 11"/>
              <p:cNvSpPr>
                <a:spLocks/>
              </p:cNvSpPr>
              <p:nvPr/>
            </p:nvSpPr>
            <p:spPr bwMode="auto">
              <a:xfrm>
                <a:off x="6288581" y="1808000"/>
                <a:ext cx="182747" cy="396903"/>
              </a:xfrm>
              <a:custGeom>
                <a:avLst/>
                <a:gdLst>
                  <a:gd name="T0" fmla="*/ 115 w 128"/>
                  <a:gd name="T1" fmla="*/ 278 h 278"/>
                  <a:gd name="T2" fmla="*/ 0 w 128"/>
                  <a:gd name="T3" fmla="*/ 133 h 278"/>
                  <a:gd name="T4" fmla="*/ 128 w 128"/>
                  <a:gd name="T5" fmla="*/ 0 h 278"/>
                  <a:gd name="T6" fmla="*/ 115 w 128"/>
                  <a:gd name="T7" fmla="*/ 278 h 278"/>
                </a:gdLst>
                <a:ahLst/>
                <a:cxnLst>
                  <a:cxn ang="0">
                    <a:pos x="T0" y="T1"/>
                  </a:cxn>
                  <a:cxn ang="0">
                    <a:pos x="T2" y="T3"/>
                  </a:cxn>
                  <a:cxn ang="0">
                    <a:pos x="T4" y="T5"/>
                  </a:cxn>
                  <a:cxn ang="0">
                    <a:pos x="T6" y="T7"/>
                  </a:cxn>
                </a:cxnLst>
                <a:rect l="0" t="0" r="r" b="b"/>
                <a:pathLst>
                  <a:path w="128" h="278">
                    <a:moveTo>
                      <a:pt x="115" y="278"/>
                    </a:moveTo>
                    <a:lnTo>
                      <a:pt x="0" y="133"/>
                    </a:lnTo>
                    <a:lnTo>
                      <a:pt x="128" y="0"/>
                    </a:lnTo>
                    <a:lnTo>
                      <a:pt x="115" y="278"/>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algn="ctr" defTabSz="932557">
                  <a:lnSpc>
                    <a:spcPct val="85000"/>
                  </a:lnSpc>
                </a:pPr>
                <a:endParaRPr lang="en-US" sz="1632">
                  <a:gradFill>
                    <a:gsLst>
                      <a:gs pos="0">
                        <a:srgbClr val="FFFFFF"/>
                      </a:gs>
                      <a:gs pos="100000">
                        <a:srgbClr val="FFFFFF"/>
                      </a:gs>
                    </a:gsLst>
                    <a:lin ang="5400000" scaled="0"/>
                  </a:gradFill>
                </a:endParaRPr>
              </a:p>
            </p:txBody>
          </p:sp>
          <p:sp>
            <p:nvSpPr>
              <p:cNvPr id="53" name="Freeform 20"/>
              <p:cNvSpPr>
                <a:spLocks/>
              </p:cNvSpPr>
              <p:nvPr/>
            </p:nvSpPr>
            <p:spPr bwMode="auto">
              <a:xfrm>
                <a:off x="5651823" y="1798006"/>
                <a:ext cx="615343" cy="395476"/>
              </a:xfrm>
              <a:custGeom>
                <a:avLst/>
                <a:gdLst>
                  <a:gd name="T0" fmla="*/ 232 w 235"/>
                  <a:gd name="T1" fmla="*/ 95 h 151"/>
                  <a:gd name="T2" fmla="*/ 227 w 235"/>
                  <a:gd name="T3" fmla="*/ 89 h 151"/>
                  <a:gd name="T4" fmla="*/ 216 w 235"/>
                  <a:gd name="T5" fmla="*/ 75 h 151"/>
                  <a:gd name="T6" fmla="*/ 228 w 235"/>
                  <a:gd name="T7" fmla="*/ 62 h 151"/>
                  <a:gd name="T8" fmla="*/ 235 w 235"/>
                  <a:gd name="T9" fmla="*/ 55 h 151"/>
                  <a:gd name="T10" fmla="*/ 167 w 235"/>
                  <a:gd name="T11" fmla="*/ 54 h 151"/>
                  <a:gd name="T12" fmla="*/ 65 w 235"/>
                  <a:gd name="T13" fmla="*/ 57 h 151"/>
                  <a:gd name="T14" fmla="*/ 59 w 235"/>
                  <a:gd name="T15" fmla="*/ 0 h 151"/>
                  <a:gd name="T16" fmla="*/ 0 w 235"/>
                  <a:gd name="T17" fmla="*/ 82 h 151"/>
                  <a:gd name="T18" fmla="*/ 75 w 235"/>
                  <a:gd name="T19" fmla="*/ 151 h 151"/>
                  <a:gd name="T20" fmla="*/ 69 w 235"/>
                  <a:gd name="T21" fmla="*/ 97 h 151"/>
                  <a:gd name="T22" fmla="*/ 167 w 235"/>
                  <a:gd name="T23" fmla="*/ 94 h 151"/>
                  <a:gd name="T24" fmla="*/ 232 w 235"/>
                  <a:gd name="T25" fmla="*/ 9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5" h="151">
                    <a:moveTo>
                      <a:pt x="232" y="95"/>
                    </a:moveTo>
                    <a:cubicBezTo>
                      <a:pt x="227" y="89"/>
                      <a:pt x="227" y="89"/>
                      <a:pt x="227" y="89"/>
                    </a:cubicBezTo>
                    <a:cubicBezTo>
                      <a:pt x="216" y="75"/>
                      <a:pt x="216" y="75"/>
                      <a:pt x="216" y="75"/>
                    </a:cubicBezTo>
                    <a:cubicBezTo>
                      <a:pt x="228" y="62"/>
                      <a:pt x="228" y="62"/>
                      <a:pt x="228" y="62"/>
                    </a:cubicBezTo>
                    <a:cubicBezTo>
                      <a:pt x="235" y="55"/>
                      <a:pt x="235" y="55"/>
                      <a:pt x="235" y="55"/>
                    </a:cubicBezTo>
                    <a:cubicBezTo>
                      <a:pt x="213" y="54"/>
                      <a:pt x="190" y="54"/>
                      <a:pt x="167" y="54"/>
                    </a:cubicBezTo>
                    <a:cubicBezTo>
                      <a:pt x="133" y="54"/>
                      <a:pt x="98" y="55"/>
                      <a:pt x="65" y="57"/>
                    </a:cubicBezTo>
                    <a:cubicBezTo>
                      <a:pt x="59" y="0"/>
                      <a:pt x="59" y="0"/>
                      <a:pt x="59" y="0"/>
                    </a:cubicBezTo>
                    <a:cubicBezTo>
                      <a:pt x="0" y="82"/>
                      <a:pt x="0" y="82"/>
                      <a:pt x="0" y="82"/>
                    </a:cubicBezTo>
                    <a:cubicBezTo>
                      <a:pt x="75" y="151"/>
                      <a:pt x="75" y="151"/>
                      <a:pt x="75" y="151"/>
                    </a:cubicBezTo>
                    <a:cubicBezTo>
                      <a:pt x="69" y="97"/>
                      <a:pt x="69" y="97"/>
                      <a:pt x="69" y="97"/>
                    </a:cubicBezTo>
                    <a:cubicBezTo>
                      <a:pt x="101" y="95"/>
                      <a:pt x="134" y="94"/>
                      <a:pt x="167" y="94"/>
                    </a:cubicBezTo>
                    <a:cubicBezTo>
                      <a:pt x="189" y="94"/>
                      <a:pt x="211" y="94"/>
                      <a:pt x="232" y="95"/>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algn="ctr" defTabSz="932557">
                  <a:lnSpc>
                    <a:spcPct val="85000"/>
                  </a:lnSpc>
                </a:pPr>
                <a:endParaRPr lang="en-US" sz="1632">
                  <a:gradFill>
                    <a:gsLst>
                      <a:gs pos="0">
                        <a:srgbClr val="FFFFFF"/>
                      </a:gs>
                      <a:gs pos="100000">
                        <a:srgbClr val="FFFFFF"/>
                      </a:gs>
                    </a:gsLst>
                    <a:lin ang="5400000" scaled="0"/>
                  </a:gradFill>
                </a:endParaRPr>
              </a:p>
            </p:txBody>
          </p:sp>
        </p:grpSp>
        <p:grpSp>
          <p:nvGrpSpPr>
            <p:cNvPr id="42" name="Group 41"/>
            <p:cNvGrpSpPr/>
            <p:nvPr/>
          </p:nvGrpSpPr>
          <p:grpSpPr>
            <a:xfrm>
              <a:off x="6443275" y="2273858"/>
              <a:ext cx="2208563" cy="2819389"/>
              <a:chOff x="6511304" y="1960765"/>
              <a:chExt cx="2632696" cy="3360826"/>
            </a:xfrm>
          </p:grpSpPr>
          <p:sp>
            <p:nvSpPr>
              <p:cNvPr id="48" name="Freeform 9"/>
              <p:cNvSpPr>
                <a:spLocks/>
              </p:cNvSpPr>
              <p:nvPr/>
            </p:nvSpPr>
            <p:spPr bwMode="auto">
              <a:xfrm>
                <a:off x="8748524" y="3846767"/>
                <a:ext cx="395476" cy="175609"/>
              </a:xfrm>
              <a:custGeom>
                <a:avLst/>
                <a:gdLst>
                  <a:gd name="T0" fmla="*/ 0 w 277"/>
                  <a:gd name="T1" fmla="*/ 123 h 123"/>
                  <a:gd name="T2" fmla="*/ 139 w 277"/>
                  <a:gd name="T3" fmla="*/ 0 h 123"/>
                  <a:gd name="T4" fmla="*/ 277 w 277"/>
                  <a:gd name="T5" fmla="*/ 123 h 123"/>
                  <a:gd name="T6" fmla="*/ 0 w 277"/>
                  <a:gd name="T7" fmla="*/ 123 h 123"/>
                </a:gdLst>
                <a:ahLst/>
                <a:cxnLst>
                  <a:cxn ang="0">
                    <a:pos x="T0" y="T1"/>
                  </a:cxn>
                  <a:cxn ang="0">
                    <a:pos x="T2" y="T3"/>
                  </a:cxn>
                  <a:cxn ang="0">
                    <a:pos x="T4" y="T5"/>
                  </a:cxn>
                  <a:cxn ang="0">
                    <a:pos x="T6" y="T7"/>
                  </a:cxn>
                </a:cxnLst>
                <a:rect l="0" t="0" r="r" b="b"/>
                <a:pathLst>
                  <a:path w="277" h="123">
                    <a:moveTo>
                      <a:pt x="0" y="123"/>
                    </a:moveTo>
                    <a:lnTo>
                      <a:pt x="139" y="0"/>
                    </a:lnTo>
                    <a:lnTo>
                      <a:pt x="277" y="123"/>
                    </a:lnTo>
                    <a:lnTo>
                      <a:pt x="0" y="123"/>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algn="ctr" defTabSz="932557">
                  <a:lnSpc>
                    <a:spcPct val="85000"/>
                  </a:lnSpc>
                </a:pPr>
                <a:endParaRPr lang="en-US" sz="1632">
                  <a:gradFill>
                    <a:gsLst>
                      <a:gs pos="0">
                        <a:srgbClr val="FFFFFF"/>
                      </a:gs>
                      <a:gs pos="100000">
                        <a:srgbClr val="FFFFFF"/>
                      </a:gs>
                    </a:gsLst>
                    <a:lin ang="5400000" scaled="0"/>
                  </a:gradFill>
                </a:endParaRPr>
              </a:p>
            </p:txBody>
          </p:sp>
          <p:sp>
            <p:nvSpPr>
              <p:cNvPr id="49" name="Freeform 10"/>
              <p:cNvSpPr>
                <a:spLocks/>
              </p:cNvSpPr>
              <p:nvPr/>
            </p:nvSpPr>
            <p:spPr bwMode="auto">
              <a:xfrm>
                <a:off x="7960429" y="2840233"/>
                <a:ext cx="175609" cy="396903"/>
              </a:xfrm>
              <a:custGeom>
                <a:avLst/>
                <a:gdLst>
                  <a:gd name="T0" fmla="*/ 123 w 123"/>
                  <a:gd name="T1" fmla="*/ 278 h 278"/>
                  <a:gd name="T2" fmla="*/ 0 w 123"/>
                  <a:gd name="T3" fmla="*/ 138 h 278"/>
                  <a:gd name="T4" fmla="*/ 123 w 123"/>
                  <a:gd name="T5" fmla="*/ 0 h 278"/>
                  <a:gd name="T6" fmla="*/ 123 w 123"/>
                  <a:gd name="T7" fmla="*/ 278 h 278"/>
                </a:gdLst>
                <a:ahLst/>
                <a:cxnLst>
                  <a:cxn ang="0">
                    <a:pos x="T0" y="T1"/>
                  </a:cxn>
                  <a:cxn ang="0">
                    <a:pos x="T2" y="T3"/>
                  </a:cxn>
                  <a:cxn ang="0">
                    <a:pos x="T4" y="T5"/>
                  </a:cxn>
                  <a:cxn ang="0">
                    <a:pos x="T6" y="T7"/>
                  </a:cxn>
                </a:cxnLst>
                <a:rect l="0" t="0" r="r" b="b"/>
                <a:pathLst>
                  <a:path w="123" h="278">
                    <a:moveTo>
                      <a:pt x="123" y="278"/>
                    </a:moveTo>
                    <a:lnTo>
                      <a:pt x="0" y="138"/>
                    </a:lnTo>
                    <a:lnTo>
                      <a:pt x="123" y="0"/>
                    </a:lnTo>
                    <a:lnTo>
                      <a:pt x="123" y="278"/>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algn="ctr" defTabSz="932557">
                  <a:lnSpc>
                    <a:spcPct val="85000"/>
                  </a:lnSpc>
                </a:pPr>
                <a:endParaRPr lang="en-US" sz="1632">
                  <a:gradFill>
                    <a:gsLst>
                      <a:gs pos="0">
                        <a:srgbClr val="FFFFFF"/>
                      </a:gs>
                      <a:gs pos="100000">
                        <a:srgbClr val="FFFFFF"/>
                      </a:gs>
                    </a:gsLst>
                    <a:lin ang="5400000" scaled="0"/>
                  </a:gradFill>
                </a:endParaRPr>
              </a:p>
            </p:txBody>
          </p:sp>
          <p:sp>
            <p:nvSpPr>
              <p:cNvPr id="50" name="Freeform 23"/>
              <p:cNvSpPr>
                <a:spLocks/>
              </p:cNvSpPr>
              <p:nvPr/>
            </p:nvSpPr>
            <p:spPr bwMode="auto">
              <a:xfrm>
                <a:off x="6511304" y="1960765"/>
                <a:ext cx="2481358" cy="1870298"/>
              </a:xfrm>
              <a:custGeom>
                <a:avLst/>
                <a:gdLst/>
                <a:ahLst/>
                <a:cxnLst/>
                <a:rect l="l" t="t" r="r" b="b"/>
                <a:pathLst>
                  <a:path w="2759075" h="2079625">
                    <a:moveTo>
                      <a:pt x="5827" y="0"/>
                    </a:moveTo>
                    <a:cubicBezTo>
                      <a:pt x="687583" y="66982"/>
                      <a:pt x="1313984" y="282490"/>
                      <a:pt x="1809277" y="620314"/>
                    </a:cubicBezTo>
                    <a:cubicBezTo>
                      <a:pt x="2380321" y="1007646"/>
                      <a:pt x="2712459" y="1517294"/>
                      <a:pt x="2759075" y="2064801"/>
                    </a:cubicBezTo>
                    <a:lnTo>
                      <a:pt x="2759075" y="2065073"/>
                    </a:lnTo>
                    <a:cubicBezTo>
                      <a:pt x="2759075" y="2065073"/>
                      <a:pt x="2759075" y="2065073"/>
                      <a:pt x="2757617" y="2063618"/>
                    </a:cubicBezTo>
                    <a:lnTo>
                      <a:pt x="2747409" y="2053431"/>
                    </a:lnTo>
                    <a:cubicBezTo>
                      <a:pt x="2747409" y="2053431"/>
                      <a:pt x="2747409" y="2053431"/>
                      <a:pt x="2709495" y="2018506"/>
                    </a:cubicBezTo>
                    <a:cubicBezTo>
                      <a:pt x="2709495" y="2018506"/>
                      <a:pt x="2709495" y="2018506"/>
                      <a:pt x="2668665" y="2053431"/>
                    </a:cubicBezTo>
                    <a:cubicBezTo>
                      <a:pt x="2668665" y="2053431"/>
                      <a:pt x="2668665" y="2053431"/>
                      <a:pt x="2642417" y="2079625"/>
                    </a:cubicBezTo>
                    <a:cubicBezTo>
                      <a:pt x="2589921" y="1666346"/>
                      <a:pt x="2272028" y="1337468"/>
                      <a:pt x="1863725" y="1270529"/>
                    </a:cubicBezTo>
                    <a:lnTo>
                      <a:pt x="1863725" y="1154112"/>
                    </a:lnTo>
                    <a:cubicBezTo>
                      <a:pt x="2082773" y="1185535"/>
                      <a:pt x="2279970" y="1284939"/>
                      <a:pt x="2432197" y="1431851"/>
                    </a:cubicBezTo>
                    <a:cubicBezTo>
                      <a:pt x="2035330" y="744032"/>
                      <a:pt x="1114176" y="231237"/>
                      <a:pt x="0" y="116491"/>
                    </a:cubicBezTo>
                    <a:cubicBezTo>
                      <a:pt x="0" y="116491"/>
                      <a:pt x="0" y="116491"/>
                      <a:pt x="5827" y="0"/>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algn="ctr" defTabSz="932557">
                  <a:lnSpc>
                    <a:spcPct val="85000"/>
                  </a:lnSpc>
                </a:pPr>
                <a:endParaRPr lang="en-US" sz="1632">
                  <a:gradFill>
                    <a:gsLst>
                      <a:gs pos="0">
                        <a:srgbClr val="FFFFFF"/>
                      </a:gs>
                      <a:gs pos="100000">
                        <a:srgbClr val="FFFFFF"/>
                      </a:gs>
                    </a:gsLst>
                    <a:lin ang="5400000" scaled="0"/>
                  </a:gradFill>
                </a:endParaRPr>
              </a:p>
            </p:txBody>
          </p:sp>
          <p:sp>
            <p:nvSpPr>
              <p:cNvPr id="51" name="Freeform 24"/>
              <p:cNvSpPr>
                <a:spLocks/>
              </p:cNvSpPr>
              <p:nvPr/>
            </p:nvSpPr>
            <p:spPr bwMode="auto">
              <a:xfrm>
                <a:off x="7098092" y="2992998"/>
                <a:ext cx="1891715" cy="2328593"/>
              </a:xfrm>
              <a:custGeom>
                <a:avLst/>
                <a:gdLst/>
                <a:ahLst/>
                <a:cxnLst/>
                <a:rect l="l" t="t" r="r" b="b"/>
                <a:pathLst>
                  <a:path w="2103438" h="2589213">
                    <a:moveTo>
                      <a:pt x="926445" y="0"/>
                    </a:moveTo>
                    <a:cubicBezTo>
                      <a:pt x="926445" y="0"/>
                      <a:pt x="926445" y="0"/>
                      <a:pt x="924989" y="1457"/>
                    </a:cubicBezTo>
                    <a:lnTo>
                      <a:pt x="914792" y="11656"/>
                    </a:lnTo>
                    <a:cubicBezTo>
                      <a:pt x="914792" y="11656"/>
                      <a:pt x="914792" y="11656"/>
                      <a:pt x="879832" y="49539"/>
                    </a:cubicBezTo>
                    <a:cubicBezTo>
                      <a:pt x="879832" y="49539"/>
                      <a:pt x="879832" y="49539"/>
                      <a:pt x="914792" y="90336"/>
                    </a:cubicBezTo>
                    <a:cubicBezTo>
                      <a:pt x="914792" y="90336"/>
                      <a:pt x="914792" y="90336"/>
                      <a:pt x="941012" y="116563"/>
                    </a:cubicBezTo>
                    <a:cubicBezTo>
                      <a:pt x="474876" y="174844"/>
                      <a:pt x="116534" y="571158"/>
                      <a:pt x="116534" y="1051980"/>
                    </a:cubicBezTo>
                    <a:cubicBezTo>
                      <a:pt x="116534" y="1570685"/>
                      <a:pt x="536056" y="1993225"/>
                      <a:pt x="1057546" y="1993225"/>
                    </a:cubicBezTo>
                    <a:cubicBezTo>
                      <a:pt x="1523682" y="1993225"/>
                      <a:pt x="1911157" y="1649365"/>
                      <a:pt x="1983991" y="1203512"/>
                    </a:cubicBezTo>
                    <a:cubicBezTo>
                      <a:pt x="1983991" y="1203512"/>
                      <a:pt x="1983991" y="1203512"/>
                      <a:pt x="1986827" y="1203512"/>
                    </a:cubicBezTo>
                    <a:lnTo>
                      <a:pt x="1986859" y="1203325"/>
                    </a:lnTo>
                    <a:lnTo>
                      <a:pt x="2103437" y="1203325"/>
                    </a:lnTo>
                    <a:cubicBezTo>
                      <a:pt x="2103431" y="1203388"/>
                      <a:pt x="2103425" y="1203450"/>
                      <a:pt x="2103407" y="1203512"/>
                    </a:cubicBezTo>
                    <a:lnTo>
                      <a:pt x="2103438" y="1203512"/>
                    </a:lnTo>
                    <a:cubicBezTo>
                      <a:pt x="2103389" y="1203860"/>
                      <a:pt x="2103339" y="1204209"/>
                      <a:pt x="2103241" y="1204550"/>
                    </a:cubicBezTo>
                    <a:cubicBezTo>
                      <a:pt x="2053396" y="1725255"/>
                      <a:pt x="1738714" y="2211013"/>
                      <a:pt x="1208705" y="2589213"/>
                    </a:cubicBezTo>
                    <a:cubicBezTo>
                      <a:pt x="1197047" y="2551363"/>
                      <a:pt x="1173732" y="2516425"/>
                      <a:pt x="1144587" y="2493133"/>
                    </a:cubicBezTo>
                    <a:cubicBezTo>
                      <a:pt x="1410546" y="2301963"/>
                      <a:pt x="1625069" y="2078341"/>
                      <a:pt x="1769840" y="1830454"/>
                    </a:cubicBezTo>
                    <a:cubicBezTo>
                      <a:pt x="1582746" y="2004509"/>
                      <a:pt x="1331841" y="2109788"/>
                      <a:pt x="1057546" y="2109788"/>
                    </a:cubicBezTo>
                    <a:cubicBezTo>
                      <a:pt x="471963" y="2109788"/>
                      <a:pt x="0" y="1634794"/>
                      <a:pt x="0" y="1051980"/>
                    </a:cubicBezTo>
                    <a:cubicBezTo>
                      <a:pt x="0" y="512877"/>
                      <a:pt x="402042" y="67024"/>
                      <a:pt x="926445" y="0"/>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algn="ctr" defTabSz="932557">
                  <a:lnSpc>
                    <a:spcPct val="85000"/>
                  </a:lnSpc>
                </a:pPr>
                <a:endParaRPr lang="en-US" sz="1632">
                  <a:gradFill>
                    <a:gsLst>
                      <a:gs pos="0">
                        <a:srgbClr val="FFFFFF"/>
                      </a:gs>
                      <a:gs pos="100000">
                        <a:srgbClr val="FFFFFF"/>
                      </a:gs>
                    </a:gsLst>
                    <a:lin ang="5400000" scaled="0"/>
                  </a:gradFill>
                </a:endParaRPr>
              </a:p>
            </p:txBody>
          </p:sp>
        </p:grpSp>
        <p:grpSp>
          <p:nvGrpSpPr>
            <p:cNvPr id="43" name="Group 42"/>
            <p:cNvGrpSpPr/>
            <p:nvPr/>
          </p:nvGrpSpPr>
          <p:grpSpPr>
            <a:xfrm>
              <a:off x="3535255" y="2770904"/>
              <a:ext cx="2934370" cy="2942753"/>
              <a:chOff x="3044826" y="2553263"/>
              <a:chExt cx="3497887" cy="3507881"/>
            </a:xfrm>
          </p:grpSpPr>
          <p:sp>
            <p:nvSpPr>
              <p:cNvPr id="44" name="Freeform 25"/>
              <p:cNvSpPr>
                <a:spLocks/>
              </p:cNvSpPr>
              <p:nvPr/>
            </p:nvSpPr>
            <p:spPr bwMode="auto">
              <a:xfrm>
                <a:off x="3183313" y="4040936"/>
                <a:ext cx="3359400" cy="2020208"/>
              </a:xfrm>
              <a:custGeom>
                <a:avLst/>
                <a:gdLst/>
                <a:ahLst/>
                <a:cxnLst/>
                <a:rect l="l" t="t" r="r" b="b"/>
                <a:pathLst>
                  <a:path w="3359400" h="2020208">
                    <a:moveTo>
                      <a:pt x="0" y="0"/>
                    </a:moveTo>
                    <a:cubicBezTo>
                      <a:pt x="0" y="0"/>
                      <a:pt x="0" y="0"/>
                      <a:pt x="6238" y="5544"/>
                    </a:cubicBezTo>
                    <a:lnTo>
                      <a:pt x="5711" y="2855"/>
                    </a:lnTo>
                    <a:cubicBezTo>
                      <a:pt x="5711" y="2855"/>
                      <a:pt x="5711" y="2855"/>
                      <a:pt x="8002" y="5146"/>
                    </a:cubicBezTo>
                    <a:lnTo>
                      <a:pt x="24039" y="21183"/>
                    </a:lnTo>
                    <a:cubicBezTo>
                      <a:pt x="24039" y="21183"/>
                      <a:pt x="24039" y="21183"/>
                      <a:pt x="60364" y="52318"/>
                    </a:cubicBezTo>
                    <a:cubicBezTo>
                      <a:pt x="60941" y="51786"/>
                      <a:pt x="65051" y="47993"/>
                      <a:pt x="94336" y="20962"/>
                    </a:cubicBezTo>
                    <a:cubicBezTo>
                      <a:pt x="94336" y="20962"/>
                      <a:pt x="94336" y="20962"/>
                      <a:pt x="95974" y="19652"/>
                    </a:cubicBezTo>
                    <a:lnTo>
                      <a:pt x="107438" y="10481"/>
                    </a:lnTo>
                    <a:cubicBezTo>
                      <a:pt x="107441" y="10514"/>
                      <a:pt x="107444" y="10548"/>
                      <a:pt x="107454" y="10581"/>
                    </a:cubicBezTo>
                    <a:lnTo>
                      <a:pt x="110441" y="8092"/>
                    </a:lnTo>
                    <a:cubicBezTo>
                      <a:pt x="157569" y="374641"/>
                      <a:pt x="445576" y="670500"/>
                      <a:pt x="809512" y="730718"/>
                    </a:cubicBezTo>
                    <a:cubicBezTo>
                      <a:pt x="809512" y="730718"/>
                      <a:pt x="809512" y="730718"/>
                      <a:pt x="809512" y="838065"/>
                    </a:cubicBezTo>
                    <a:cubicBezTo>
                      <a:pt x="611488" y="808729"/>
                      <a:pt x="433438" y="718330"/>
                      <a:pt x="296736" y="584843"/>
                    </a:cubicBezTo>
                    <a:cubicBezTo>
                      <a:pt x="704003" y="1288835"/>
                      <a:pt x="1721169" y="1787007"/>
                      <a:pt x="2906065" y="1787007"/>
                    </a:cubicBezTo>
                    <a:cubicBezTo>
                      <a:pt x="2997780" y="1787007"/>
                      <a:pt x="3089495" y="1784386"/>
                      <a:pt x="3181210" y="1779146"/>
                    </a:cubicBezTo>
                    <a:cubicBezTo>
                      <a:pt x="3181210" y="1779146"/>
                      <a:pt x="3181210" y="1779146"/>
                      <a:pt x="3170729" y="1624551"/>
                    </a:cubicBezTo>
                    <a:lnTo>
                      <a:pt x="3359400" y="1810589"/>
                    </a:lnTo>
                    <a:cubicBezTo>
                      <a:pt x="3359400" y="1810589"/>
                      <a:pt x="3359400" y="1810589"/>
                      <a:pt x="3199553" y="2020208"/>
                    </a:cubicBezTo>
                    <a:cubicBezTo>
                      <a:pt x="3199553" y="2020208"/>
                      <a:pt x="3199553" y="2020208"/>
                      <a:pt x="3189072" y="1883956"/>
                    </a:cubicBezTo>
                    <a:cubicBezTo>
                      <a:pt x="3094736" y="1889196"/>
                      <a:pt x="3000400" y="1891816"/>
                      <a:pt x="2906065" y="1891816"/>
                    </a:cubicBezTo>
                    <a:cubicBezTo>
                      <a:pt x="2133036" y="1891816"/>
                      <a:pt x="1404554" y="1687437"/>
                      <a:pt x="856883" y="1312742"/>
                    </a:cubicBezTo>
                    <a:cubicBezTo>
                      <a:pt x="338036" y="961630"/>
                      <a:pt x="36686" y="497847"/>
                      <a:pt x="0" y="0"/>
                    </a:cubicBez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algn="ctr" defTabSz="932557"/>
                <a:endParaRPr lang="en-US" sz="1224">
                  <a:gradFill>
                    <a:gsLst>
                      <a:gs pos="0">
                        <a:srgbClr val="FFFFFF"/>
                      </a:gs>
                      <a:gs pos="100000">
                        <a:srgbClr val="FFFFFF"/>
                      </a:gs>
                    </a:gsLst>
                    <a:lin ang="5400000" scaled="0"/>
                  </a:gradFill>
                </a:endParaRPr>
              </a:p>
            </p:txBody>
          </p:sp>
          <p:sp>
            <p:nvSpPr>
              <p:cNvPr id="45" name="Freeform 7"/>
              <p:cNvSpPr>
                <a:spLocks/>
              </p:cNvSpPr>
              <p:nvPr/>
            </p:nvSpPr>
            <p:spPr bwMode="auto">
              <a:xfrm>
                <a:off x="4045651" y="4637718"/>
                <a:ext cx="175609" cy="395476"/>
              </a:xfrm>
              <a:custGeom>
                <a:avLst/>
                <a:gdLst>
                  <a:gd name="T0" fmla="*/ 0 w 123"/>
                  <a:gd name="T1" fmla="*/ 0 h 277"/>
                  <a:gd name="T2" fmla="*/ 123 w 123"/>
                  <a:gd name="T3" fmla="*/ 140 h 277"/>
                  <a:gd name="T4" fmla="*/ 0 w 123"/>
                  <a:gd name="T5" fmla="*/ 277 h 277"/>
                  <a:gd name="T6" fmla="*/ 0 w 123"/>
                  <a:gd name="T7" fmla="*/ 0 h 277"/>
                </a:gdLst>
                <a:ahLst/>
                <a:cxnLst>
                  <a:cxn ang="0">
                    <a:pos x="T0" y="T1"/>
                  </a:cxn>
                  <a:cxn ang="0">
                    <a:pos x="T2" y="T3"/>
                  </a:cxn>
                  <a:cxn ang="0">
                    <a:pos x="T4" y="T5"/>
                  </a:cxn>
                  <a:cxn ang="0">
                    <a:pos x="T6" y="T7"/>
                  </a:cxn>
                </a:cxnLst>
                <a:rect l="0" t="0" r="r" b="b"/>
                <a:pathLst>
                  <a:path w="123" h="277">
                    <a:moveTo>
                      <a:pt x="0" y="0"/>
                    </a:moveTo>
                    <a:lnTo>
                      <a:pt x="123" y="140"/>
                    </a:lnTo>
                    <a:lnTo>
                      <a:pt x="0" y="277"/>
                    </a:lnTo>
                    <a:lnTo>
                      <a:pt x="0" y="0"/>
                    </a:ln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algn="ctr" defTabSz="932557"/>
                <a:endParaRPr lang="en-US" sz="1224">
                  <a:gradFill>
                    <a:gsLst>
                      <a:gs pos="0">
                        <a:srgbClr val="FFFFFF"/>
                      </a:gs>
                      <a:gs pos="100000">
                        <a:srgbClr val="FFFFFF"/>
                      </a:gs>
                    </a:gsLst>
                    <a:lin ang="5400000" scaled="0"/>
                  </a:gradFill>
                </a:endParaRPr>
              </a:p>
            </p:txBody>
          </p:sp>
          <p:sp>
            <p:nvSpPr>
              <p:cNvPr id="46" name="Freeform 8"/>
              <p:cNvSpPr>
                <a:spLocks/>
              </p:cNvSpPr>
              <p:nvPr/>
            </p:nvSpPr>
            <p:spPr bwMode="auto">
              <a:xfrm>
                <a:off x="3044826" y="3846768"/>
                <a:ext cx="395476" cy="175609"/>
              </a:xfrm>
              <a:custGeom>
                <a:avLst/>
                <a:gdLst>
                  <a:gd name="T0" fmla="*/ 277 w 277"/>
                  <a:gd name="T1" fmla="*/ 0 h 123"/>
                  <a:gd name="T2" fmla="*/ 139 w 277"/>
                  <a:gd name="T3" fmla="*/ 123 h 123"/>
                  <a:gd name="T4" fmla="*/ 0 w 277"/>
                  <a:gd name="T5" fmla="*/ 0 h 123"/>
                  <a:gd name="T6" fmla="*/ 277 w 277"/>
                  <a:gd name="T7" fmla="*/ 0 h 123"/>
                </a:gdLst>
                <a:ahLst/>
                <a:cxnLst>
                  <a:cxn ang="0">
                    <a:pos x="T0" y="T1"/>
                  </a:cxn>
                  <a:cxn ang="0">
                    <a:pos x="T2" y="T3"/>
                  </a:cxn>
                  <a:cxn ang="0">
                    <a:pos x="T4" y="T5"/>
                  </a:cxn>
                  <a:cxn ang="0">
                    <a:pos x="T6" y="T7"/>
                  </a:cxn>
                </a:cxnLst>
                <a:rect l="0" t="0" r="r" b="b"/>
                <a:pathLst>
                  <a:path w="277" h="123">
                    <a:moveTo>
                      <a:pt x="277" y="0"/>
                    </a:moveTo>
                    <a:lnTo>
                      <a:pt x="139" y="123"/>
                    </a:lnTo>
                    <a:lnTo>
                      <a:pt x="0" y="0"/>
                    </a:lnTo>
                    <a:lnTo>
                      <a:pt x="277" y="0"/>
                    </a:ln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algn="ctr" defTabSz="932557"/>
                <a:endParaRPr lang="en-US" sz="1224">
                  <a:gradFill>
                    <a:gsLst>
                      <a:gs pos="0">
                        <a:srgbClr val="FFFFFF"/>
                      </a:gs>
                      <a:gs pos="100000">
                        <a:srgbClr val="FFFFFF"/>
                      </a:gs>
                    </a:gsLst>
                    <a:lin ang="5400000" scaled="0"/>
                  </a:gradFill>
                </a:endParaRPr>
              </a:p>
            </p:txBody>
          </p:sp>
          <p:sp>
            <p:nvSpPr>
              <p:cNvPr id="47" name="Freeform 26"/>
              <p:cNvSpPr>
                <a:spLocks/>
              </p:cNvSpPr>
              <p:nvPr/>
            </p:nvSpPr>
            <p:spPr bwMode="auto">
              <a:xfrm>
                <a:off x="3186170" y="2553263"/>
                <a:ext cx="1900281" cy="2328594"/>
              </a:xfrm>
              <a:custGeom>
                <a:avLst/>
                <a:gdLst/>
                <a:ahLst/>
                <a:cxnLst/>
                <a:rect l="l" t="t" r="r" b="b"/>
                <a:pathLst>
                  <a:path w="1900281" h="2328594">
                    <a:moveTo>
                      <a:pt x="805107" y="0"/>
                    </a:moveTo>
                    <a:cubicBezTo>
                      <a:pt x="805107" y="0"/>
                      <a:pt x="805107" y="0"/>
                      <a:pt x="810352" y="0"/>
                    </a:cubicBezTo>
                    <a:cubicBezTo>
                      <a:pt x="823465" y="31409"/>
                      <a:pt x="841822" y="60202"/>
                      <a:pt x="868047" y="83759"/>
                    </a:cubicBezTo>
                    <a:cubicBezTo>
                      <a:pt x="618596" y="261380"/>
                      <a:pt x="418547" y="471580"/>
                      <a:pt x="287213" y="705241"/>
                    </a:cubicBezTo>
                    <a:cubicBezTo>
                      <a:pt x="456580" y="536656"/>
                      <a:pt x="690024" y="434024"/>
                      <a:pt x="946445" y="434024"/>
                    </a:cubicBezTo>
                    <a:cubicBezTo>
                      <a:pt x="1473151" y="434024"/>
                      <a:pt x="1900281" y="861154"/>
                      <a:pt x="1900281" y="1385240"/>
                    </a:cubicBezTo>
                    <a:cubicBezTo>
                      <a:pt x="1900281" y="1870019"/>
                      <a:pt x="1533421" y="2270945"/>
                      <a:pt x="1064364" y="2328594"/>
                    </a:cubicBezTo>
                    <a:cubicBezTo>
                      <a:pt x="1064364" y="2328594"/>
                      <a:pt x="1064364" y="2328594"/>
                      <a:pt x="1065674" y="2327284"/>
                    </a:cubicBezTo>
                    <a:lnTo>
                      <a:pt x="1074846" y="2318112"/>
                    </a:lnTo>
                    <a:cubicBezTo>
                      <a:pt x="1074846" y="2318112"/>
                      <a:pt x="1074846" y="2318112"/>
                      <a:pt x="1106291" y="2284047"/>
                    </a:cubicBezTo>
                    <a:cubicBezTo>
                      <a:pt x="1106291" y="2284047"/>
                      <a:pt x="1106291" y="2284047"/>
                      <a:pt x="1074846" y="2249981"/>
                    </a:cubicBezTo>
                    <a:cubicBezTo>
                      <a:pt x="1074846" y="2249981"/>
                      <a:pt x="1074846" y="2249981"/>
                      <a:pt x="1053882" y="2223777"/>
                    </a:cubicBezTo>
                    <a:cubicBezTo>
                      <a:pt x="1470531" y="2171368"/>
                      <a:pt x="1795464" y="1814990"/>
                      <a:pt x="1795464" y="1385240"/>
                    </a:cubicBezTo>
                    <a:cubicBezTo>
                      <a:pt x="1795464" y="918803"/>
                      <a:pt x="1415502" y="538841"/>
                      <a:pt x="946445" y="538841"/>
                    </a:cubicBezTo>
                    <a:cubicBezTo>
                      <a:pt x="529796" y="538841"/>
                      <a:pt x="181279" y="842811"/>
                      <a:pt x="113148" y="1241116"/>
                    </a:cubicBezTo>
                    <a:cubicBezTo>
                      <a:pt x="113148" y="1241116"/>
                      <a:pt x="113148" y="1241116"/>
                      <a:pt x="5710" y="1241116"/>
                    </a:cubicBezTo>
                    <a:cubicBezTo>
                      <a:pt x="5733" y="1240969"/>
                      <a:pt x="5756" y="1240823"/>
                      <a:pt x="5798" y="1240679"/>
                    </a:cubicBezTo>
                    <a:lnTo>
                      <a:pt x="0" y="1240679"/>
                    </a:lnTo>
                    <a:cubicBezTo>
                      <a:pt x="47205" y="774770"/>
                      <a:pt x="327812" y="337653"/>
                      <a:pt x="805107" y="0"/>
                    </a:cubicBez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algn="ctr" defTabSz="932557"/>
                <a:endParaRPr lang="en-US" sz="1224">
                  <a:gradFill>
                    <a:gsLst>
                      <a:gs pos="0">
                        <a:srgbClr val="FFFFFF"/>
                      </a:gs>
                      <a:gs pos="100000">
                        <a:srgbClr val="FFFFFF"/>
                      </a:gs>
                    </a:gsLst>
                    <a:lin ang="5400000" scaled="0"/>
                  </a:gradFill>
                </a:endParaRPr>
              </a:p>
            </p:txBody>
          </p:sp>
        </p:grpSp>
      </p:grpSp>
      <p:sp>
        <p:nvSpPr>
          <p:cNvPr id="62" name="Explosion 1 61"/>
          <p:cNvSpPr/>
          <p:nvPr/>
        </p:nvSpPr>
        <p:spPr bwMode="auto">
          <a:xfrm>
            <a:off x="353427" y="5567646"/>
            <a:ext cx="272839" cy="316523"/>
          </a:xfrm>
          <a:prstGeom prst="irregularSeal1">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08545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xit" presetSubtype="2" fill="hold" nodeType="withEffect">
                                  <p:stCondLst>
                                    <p:cond delay="0"/>
                                  </p:stCondLst>
                                  <p:childTnLst>
                                    <p:anim calcmode="lin" valueType="num">
                                      <p:cBhvr additive="base">
                                        <p:cTn id="10" dur="500"/>
                                        <p:tgtEl>
                                          <p:spTgt spid="5"/>
                                        </p:tgtEl>
                                        <p:attrNameLst>
                                          <p:attrName>ppt_x</p:attrName>
                                        </p:attrNameLst>
                                      </p:cBhvr>
                                      <p:tavLst>
                                        <p:tav tm="0">
                                          <p:val>
                                            <p:strVal val="ppt_x"/>
                                          </p:val>
                                        </p:tav>
                                        <p:tav tm="100000">
                                          <p:val>
                                            <p:strVal val="1+ppt_w/2"/>
                                          </p:val>
                                        </p:tav>
                                      </p:tavLst>
                                    </p:anim>
                                    <p:anim calcmode="lin" valueType="num">
                                      <p:cBhvr additive="base">
                                        <p:cTn id="11" dur="500"/>
                                        <p:tgtEl>
                                          <p:spTgt spid="5"/>
                                        </p:tgtEl>
                                        <p:attrNameLst>
                                          <p:attrName>ppt_y</p:attrName>
                                        </p:attrNameLst>
                                      </p:cBhvr>
                                      <p:tavLst>
                                        <p:tav tm="0">
                                          <p:val>
                                            <p:strVal val="ppt_y"/>
                                          </p:val>
                                        </p:tav>
                                        <p:tav tm="100000">
                                          <p:val>
                                            <p:strVal val="ppt_y"/>
                                          </p:val>
                                        </p:tav>
                                      </p:tavLst>
                                    </p:anim>
                                    <p:set>
                                      <p:cBhvr>
                                        <p:cTn id="12" dur="1" fill="hold">
                                          <p:stCondLst>
                                            <p:cond delay="499"/>
                                          </p:stCondLst>
                                        </p:cTn>
                                        <p:tgtEl>
                                          <p:spTgt spid="5"/>
                                        </p:tgtEl>
                                        <p:attrNameLst>
                                          <p:attrName>style.visibility</p:attrName>
                                        </p:attrNameLst>
                                      </p:cBhvr>
                                      <p:to>
                                        <p:strVal val="hidden"/>
                                      </p:to>
                                    </p:set>
                                  </p:childTnLst>
                                </p:cTn>
                              </p:par>
                              <p:par>
                                <p:cTn id="13" presetID="3" presetClass="emph" presetSubtype="2" fill="hold" nodeType="withEffect">
                                  <p:stCondLst>
                                    <p:cond delay="0"/>
                                  </p:stCondLst>
                                  <p:childTnLst>
                                    <p:animClr clrSpc="rgb" dir="cw">
                                      <p:cBhvr override="childStyle">
                                        <p:cTn id="14" dur="1000" fill="hold"/>
                                        <p:tgtEl>
                                          <p:spTgt spid="3">
                                            <p:txEl>
                                              <p:pRg st="0" end="0"/>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0" end="0"/>
                                            </p:txEl>
                                          </p:spTgt>
                                        </p:tgtEl>
                                        <p:attrNameLst>
                                          <p:attrName>ppt_c</p:attrName>
                                        </p:attrNameLst>
                                      </p:cBhvr>
                                      <p:to>
                                        <a:srgbClr val="F2F2F2"/>
                                      </p:to>
                                    </p:animClr>
                                  </p:sub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xit" presetSubtype="2" fill="hold" nodeType="withEffect">
                                  <p:stCondLst>
                                    <p:cond delay="0"/>
                                  </p:stCondLst>
                                  <p:childTnLst>
                                    <p:anim calcmode="lin" valueType="num">
                                      <p:cBhvr additive="base">
                                        <p:cTn id="22" dur="500"/>
                                        <p:tgtEl>
                                          <p:spTgt spid="6"/>
                                        </p:tgtEl>
                                        <p:attrNameLst>
                                          <p:attrName>ppt_x</p:attrName>
                                        </p:attrNameLst>
                                      </p:cBhvr>
                                      <p:tavLst>
                                        <p:tav tm="0">
                                          <p:val>
                                            <p:strVal val="ppt_x"/>
                                          </p:val>
                                        </p:tav>
                                        <p:tav tm="100000">
                                          <p:val>
                                            <p:strVal val="1+ppt_w/2"/>
                                          </p:val>
                                        </p:tav>
                                      </p:tavLst>
                                    </p:anim>
                                    <p:anim calcmode="lin" valueType="num">
                                      <p:cBhvr additive="base">
                                        <p:cTn id="23" dur="500"/>
                                        <p:tgtEl>
                                          <p:spTgt spid="6"/>
                                        </p:tgtEl>
                                        <p:attrNameLst>
                                          <p:attrName>ppt_y</p:attrName>
                                        </p:attrNameLst>
                                      </p:cBhvr>
                                      <p:tavLst>
                                        <p:tav tm="0">
                                          <p:val>
                                            <p:strVal val="ppt_y"/>
                                          </p:val>
                                        </p:tav>
                                        <p:tav tm="100000">
                                          <p:val>
                                            <p:strVal val="ppt_y"/>
                                          </p:val>
                                        </p:tav>
                                      </p:tavLst>
                                    </p:anim>
                                    <p:set>
                                      <p:cBhvr>
                                        <p:cTn id="24" dur="1" fill="hold">
                                          <p:stCondLst>
                                            <p:cond delay="499"/>
                                          </p:stCondLst>
                                        </p:cTn>
                                        <p:tgtEl>
                                          <p:spTgt spid="6"/>
                                        </p:tgtEl>
                                        <p:attrNameLst>
                                          <p:attrName>style.visibility</p:attrName>
                                        </p:attrNameLst>
                                      </p:cBhvr>
                                      <p:to>
                                        <p:strVal val="hidden"/>
                                      </p:to>
                                    </p:set>
                                  </p:childTnLst>
                                </p:cTn>
                              </p:par>
                              <p:par>
                                <p:cTn id="25" presetID="3" presetClass="emph" presetSubtype="2" fill="hold" nodeType="withEffect">
                                  <p:stCondLst>
                                    <p:cond delay="0"/>
                                  </p:stCondLst>
                                  <p:childTnLst>
                                    <p:animClr clrSpc="rgb" dir="cw">
                                      <p:cBhvr override="childStyle">
                                        <p:cTn id="26" dur="1000" fill="hold"/>
                                        <p:tgtEl>
                                          <p:spTgt spid="3">
                                            <p:txEl>
                                              <p:pRg st="1" end="1"/>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1" end="1"/>
                                            </p:txEl>
                                          </p:spTgt>
                                        </p:tgtEl>
                                        <p:attrNameLst>
                                          <p:attrName>ppt_c</p:attrName>
                                        </p:attrNameLst>
                                      </p:cBhvr>
                                      <p:to>
                                        <a:srgbClr val="F2F2F2"/>
                                      </p:to>
                                    </p:animClr>
                                  </p:sub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1+#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par>
                                <p:cTn id="33" presetID="2" presetClass="exit" presetSubtype="2" fill="hold" nodeType="withEffect">
                                  <p:stCondLst>
                                    <p:cond delay="0"/>
                                  </p:stCondLst>
                                  <p:childTnLst>
                                    <p:anim calcmode="lin" valueType="num">
                                      <p:cBhvr additive="base">
                                        <p:cTn id="34" dur="500"/>
                                        <p:tgtEl>
                                          <p:spTgt spid="7"/>
                                        </p:tgtEl>
                                        <p:attrNameLst>
                                          <p:attrName>ppt_x</p:attrName>
                                        </p:attrNameLst>
                                      </p:cBhvr>
                                      <p:tavLst>
                                        <p:tav tm="0">
                                          <p:val>
                                            <p:strVal val="ppt_x"/>
                                          </p:val>
                                        </p:tav>
                                        <p:tav tm="100000">
                                          <p:val>
                                            <p:strVal val="1+ppt_w/2"/>
                                          </p:val>
                                        </p:tav>
                                      </p:tavLst>
                                    </p:anim>
                                    <p:anim calcmode="lin" valueType="num">
                                      <p:cBhvr additive="base">
                                        <p:cTn id="35" dur="500"/>
                                        <p:tgtEl>
                                          <p:spTgt spid="7"/>
                                        </p:tgtEl>
                                        <p:attrNameLst>
                                          <p:attrName>ppt_y</p:attrName>
                                        </p:attrNameLst>
                                      </p:cBhvr>
                                      <p:tavLst>
                                        <p:tav tm="0">
                                          <p:val>
                                            <p:strVal val="ppt_y"/>
                                          </p:val>
                                        </p:tav>
                                        <p:tav tm="100000">
                                          <p:val>
                                            <p:strVal val="ppt_y"/>
                                          </p:val>
                                        </p:tav>
                                      </p:tavLst>
                                    </p:anim>
                                    <p:set>
                                      <p:cBhvr>
                                        <p:cTn id="36" dur="1" fill="hold">
                                          <p:stCondLst>
                                            <p:cond delay="499"/>
                                          </p:stCondLst>
                                        </p:cTn>
                                        <p:tgtEl>
                                          <p:spTgt spid="7"/>
                                        </p:tgtEl>
                                        <p:attrNameLst>
                                          <p:attrName>style.visibility</p:attrName>
                                        </p:attrNameLst>
                                      </p:cBhvr>
                                      <p:to>
                                        <p:strVal val="hidden"/>
                                      </p:to>
                                    </p:set>
                                  </p:childTnLst>
                                </p:cTn>
                              </p:par>
                              <p:par>
                                <p:cTn id="37" presetID="3" presetClass="emph" presetSubtype="2" fill="hold" nodeType="withEffect">
                                  <p:stCondLst>
                                    <p:cond delay="0"/>
                                  </p:stCondLst>
                                  <p:childTnLst>
                                    <p:animClr clrSpc="rgb" dir="cw">
                                      <p:cBhvr override="childStyle">
                                        <p:cTn id="38" dur="1000" fill="hold"/>
                                        <p:tgtEl>
                                          <p:spTgt spid="3">
                                            <p:txEl>
                                              <p:pRg st="2" end="2"/>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2" end="2"/>
                                            </p:txEl>
                                          </p:spTgt>
                                        </p:tgtEl>
                                        <p:attrNameLst>
                                          <p:attrName>ppt_c</p:attrName>
                                        </p:attrNameLst>
                                      </p:cBhvr>
                                      <p:to>
                                        <a:srgbClr val="F2F2F2"/>
                                      </p:to>
                                    </p:animClr>
                                  </p:sub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3074"/>
                                        </p:tgtEl>
                                        <p:attrNameLst>
                                          <p:attrName>style.visibility</p:attrName>
                                        </p:attrNameLst>
                                      </p:cBhvr>
                                      <p:to>
                                        <p:strVal val="visible"/>
                                      </p:to>
                                    </p:set>
                                    <p:anim calcmode="lin" valueType="num">
                                      <p:cBhvr additive="base">
                                        <p:cTn id="43" dur="500" fill="hold"/>
                                        <p:tgtEl>
                                          <p:spTgt spid="3074"/>
                                        </p:tgtEl>
                                        <p:attrNameLst>
                                          <p:attrName>ppt_x</p:attrName>
                                        </p:attrNameLst>
                                      </p:cBhvr>
                                      <p:tavLst>
                                        <p:tav tm="0">
                                          <p:val>
                                            <p:strVal val="1+#ppt_w/2"/>
                                          </p:val>
                                        </p:tav>
                                        <p:tav tm="100000">
                                          <p:val>
                                            <p:strVal val="#ppt_x"/>
                                          </p:val>
                                        </p:tav>
                                      </p:tavLst>
                                    </p:anim>
                                    <p:anim calcmode="lin" valueType="num">
                                      <p:cBhvr additive="base">
                                        <p:cTn id="44" dur="500" fill="hold"/>
                                        <p:tgtEl>
                                          <p:spTgt spid="3074"/>
                                        </p:tgtEl>
                                        <p:attrNameLst>
                                          <p:attrName>ppt_y</p:attrName>
                                        </p:attrNameLst>
                                      </p:cBhvr>
                                      <p:tavLst>
                                        <p:tav tm="0">
                                          <p:val>
                                            <p:strVal val="#ppt_y"/>
                                          </p:val>
                                        </p:tav>
                                        <p:tav tm="100000">
                                          <p:val>
                                            <p:strVal val="#ppt_y"/>
                                          </p:val>
                                        </p:tav>
                                      </p:tavLst>
                                    </p:anim>
                                  </p:childTnLst>
                                </p:cTn>
                              </p:par>
                              <p:par>
                                <p:cTn id="45" presetID="2" presetClass="exit" presetSubtype="2" fill="hold" nodeType="withEffect">
                                  <p:stCondLst>
                                    <p:cond delay="0"/>
                                  </p:stCondLst>
                                  <p:childTnLst>
                                    <p:anim calcmode="lin" valueType="num">
                                      <p:cBhvr additive="base">
                                        <p:cTn id="46" dur="500"/>
                                        <p:tgtEl>
                                          <p:spTgt spid="8"/>
                                        </p:tgtEl>
                                        <p:attrNameLst>
                                          <p:attrName>ppt_x</p:attrName>
                                        </p:attrNameLst>
                                      </p:cBhvr>
                                      <p:tavLst>
                                        <p:tav tm="0">
                                          <p:val>
                                            <p:strVal val="ppt_x"/>
                                          </p:val>
                                        </p:tav>
                                        <p:tav tm="100000">
                                          <p:val>
                                            <p:strVal val="1+ppt_w/2"/>
                                          </p:val>
                                        </p:tav>
                                      </p:tavLst>
                                    </p:anim>
                                    <p:anim calcmode="lin" valueType="num">
                                      <p:cBhvr additive="base">
                                        <p:cTn id="47" dur="500"/>
                                        <p:tgtEl>
                                          <p:spTgt spid="8"/>
                                        </p:tgtEl>
                                        <p:attrNameLst>
                                          <p:attrName>ppt_y</p:attrName>
                                        </p:attrNameLst>
                                      </p:cBhvr>
                                      <p:tavLst>
                                        <p:tav tm="0">
                                          <p:val>
                                            <p:strVal val="ppt_y"/>
                                          </p:val>
                                        </p:tav>
                                        <p:tav tm="100000">
                                          <p:val>
                                            <p:strVal val="ppt_y"/>
                                          </p:val>
                                        </p:tav>
                                      </p:tavLst>
                                    </p:anim>
                                    <p:set>
                                      <p:cBhvr>
                                        <p:cTn id="48" dur="1" fill="hold">
                                          <p:stCondLst>
                                            <p:cond delay="499"/>
                                          </p:stCondLst>
                                        </p:cTn>
                                        <p:tgtEl>
                                          <p:spTgt spid="8"/>
                                        </p:tgtEl>
                                        <p:attrNameLst>
                                          <p:attrName>style.visibility</p:attrName>
                                        </p:attrNameLst>
                                      </p:cBhvr>
                                      <p:to>
                                        <p:strVal val="hidden"/>
                                      </p:to>
                                    </p:set>
                                  </p:childTnLst>
                                </p:cTn>
                              </p:par>
                              <p:par>
                                <p:cTn id="49" presetID="3" presetClass="emph" presetSubtype="2" fill="hold" nodeType="withEffect">
                                  <p:stCondLst>
                                    <p:cond delay="0"/>
                                  </p:stCondLst>
                                  <p:childTnLst>
                                    <p:animClr clrSpc="rgb" dir="cw">
                                      <p:cBhvr override="childStyle">
                                        <p:cTn id="50" dur="1000" fill="hold"/>
                                        <p:tgtEl>
                                          <p:spTgt spid="3">
                                            <p:txEl>
                                              <p:pRg st="3" end="3"/>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3" end="3"/>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5"/>
          </p:nvPr>
        </p:nvSpPr>
        <p:spPr>
          <a:xfrm>
            <a:off x="182939" y="257423"/>
            <a:ext cx="3974526" cy="1201902"/>
          </a:xfrm>
        </p:spPr>
        <p:txBody>
          <a:bodyPr/>
          <a:lstStyle/>
          <a:p>
            <a:r>
              <a:rPr lang="en-US" sz="4000" dirty="0">
                <a:solidFill>
                  <a:schemeClr val="bg1"/>
                </a:solidFill>
              </a:rPr>
              <a:t>Smart Unit Testing</a:t>
            </a:r>
          </a:p>
        </p:txBody>
      </p:sp>
      <p:sp>
        <p:nvSpPr>
          <p:cNvPr id="3" name="Content Placeholder 2"/>
          <p:cNvSpPr>
            <a:spLocks noGrp="1"/>
          </p:cNvSpPr>
          <p:nvPr>
            <p:ph sz="quarter" idx="16"/>
          </p:nvPr>
        </p:nvSpPr>
        <p:spPr/>
        <p:txBody>
          <a:bodyPr>
            <a:noAutofit/>
          </a:bodyPr>
          <a:lstStyle/>
          <a:p>
            <a:r>
              <a:rPr lang="en-US" sz="2000" dirty="0">
                <a:solidFill>
                  <a:schemeClr val="bg1">
                    <a:lumMod val="95000"/>
                  </a:schemeClr>
                </a:solidFill>
              </a:rPr>
              <a:t>Generate Tests</a:t>
            </a:r>
          </a:p>
          <a:p>
            <a:r>
              <a:rPr lang="en-US" sz="2000" dirty="0">
                <a:solidFill>
                  <a:schemeClr val="bg1">
                    <a:lumMod val="95000"/>
                  </a:schemeClr>
                </a:solidFill>
              </a:rPr>
              <a:t>Interpret Results</a:t>
            </a:r>
          </a:p>
          <a:p>
            <a:r>
              <a:rPr lang="en-US" sz="2000" dirty="0">
                <a:solidFill>
                  <a:schemeClr val="bg1">
                    <a:lumMod val="95000"/>
                  </a:schemeClr>
                </a:solidFill>
              </a:rPr>
              <a:t>Interact</a:t>
            </a:r>
          </a:p>
          <a:p>
            <a:r>
              <a:rPr lang="en-US" sz="2000" dirty="0">
                <a:solidFill>
                  <a:schemeClr val="bg1">
                    <a:lumMod val="95000"/>
                  </a:schemeClr>
                </a:solidFill>
              </a:rPr>
              <a:t>Save Project</a:t>
            </a:r>
          </a:p>
          <a:p>
            <a:endParaRPr lang="en-US" sz="2000" dirty="0">
              <a:solidFill>
                <a:schemeClr val="bg1">
                  <a:lumMod val="95000"/>
                </a:schemeClr>
              </a:solidFill>
            </a:endParaRPr>
          </a:p>
          <a:p>
            <a:endParaRPr lang="en-US" sz="2000" dirty="0">
              <a:solidFill>
                <a:schemeClr val="bg1">
                  <a:lumMod val="95000"/>
                </a:schemeClr>
              </a:solidFill>
            </a:endParaRPr>
          </a:p>
          <a:p>
            <a:endParaRPr lang="en-US" sz="2000" dirty="0">
              <a:solidFill>
                <a:schemeClr val="bg1">
                  <a:lumMod val="95000"/>
                </a:schemeClr>
              </a:solidFill>
            </a:endParaRPr>
          </a:p>
          <a:p>
            <a:endParaRPr lang="en-US" sz="2000" dirty="0">
              <a:solidFill>
                <a:schemeClr val="bg1">
                  <a:lumMod val="95000"/>
                </a:schemeClr>
              </a:solidFill>
            </a:endParaRPr>
          </a:p>
        </p:txBody>
      </p:sp>
      <p:pic>
        <p:nvPicPr>
          <p:cNvPr id="4" name="Picture 3" hidden="1"/>
          <p:cNvPicPr>
            <a:picLocks noChangeAspect="1"/>
          </p:cNvPicPr>
          <p:nvPr/>
        </p:nvPicPr>
        <p:blipFill>
          <a:blip r:embed="rId3"/>
          <a:stretch>
            <a:fillRect/>
          </a:stretch>
        </p:blipFill>
        <p:spPr>
          <a:xfrm>
            <a:off x="3314699" y="725054"/>
            <a:ext cx="9121775" cy="5908453"/>
          </a:xfrm>
          <a:prstGeom prst="rect">
            <a:avLst/>
          </a:prstGeom>
        </p:spPr>
      </p:pic>
      <p:pic>
        <p:nvPicPr>
          <p:cNvPr id="5" name="Picture 4" hidden="1"/>
          <p:cNvPicPr>
            <a:picLocks noChangeAspect="1"/>
          </p:cNvPicPr>
          <p:nvPr/>
        </p:nvPicPr>
        <p:blipFill>
          <a:blip r:embed="rId4"/>
          <a:stretch>
            <a:fillRect/>
          </a:stretch>
        </p:blipFill>
        <p:spPr>
          <a:xfrm>
            <a:off x="7872413" y="197308"/>
            <a:ext cx="4564061" cy="6763619"/>
          </a:xfrm>
          <a:prstGeom prst="rect">
            <a:avLst/>
          </a:prstGeom>
        </p:spPr>
      </p:pic>
      <p:pic>
        <p:nvPicPr>
          <p:cNvPr id="6" name="Picture 5" hidden="1"/>
          <p:cNvPicPr>
            <a:picLocks noChangeAspect="1"/>
          </p:cNvPicPr>
          <p:nvPr/>
        </p:nvPicPr>
        <p:blipFill>
          <a:blip r:embed="rId5"/>
          <a:stretch>
            <a:fillRect/>
          </a:stretch>
        </p:blipFill>
        <p:spPr>
          <a:xfrm>
            <a:off x="5138736" y="1073560"/>
            <a:ext cx="7297738" cy="5011113"/>
          </a:xfrm>
          <a:prstGeom prst="rect">
            <a:avLst/>
          </a:prstGeom>
        </p:spPr>
      </p:pic>
      <p:grpSp>
        <p:nvGrpSpPr>
          <p:cNvPr id="37" name="Group 36"/>
          <p:cNvGrpSpPr/>
          <p:nvPr/>
        </p:nvGrpSpPr>
        <p:grpSpPr>
          <a:xfrm>
            <a:off x="407099" y="4815275"/>
            <a:ext cx="2149810" cy="1774901"/>
            <a:chOff x="3535255" y="1818731"/>
            <a:chExt cx="5116583" cy="4224294"/>
          </a:xfrm>
        </p:grpSpPr>
        <p:grpSp>
          <p:nvGrpSpPr>
            <p:cNvPr id="38" name="Group 37"/>
            <p:cNvGrpSpPr/>
            <p:nvPr/>
          </p:nvGrpSpPr>
          <p:grpSpPr>
            <a:xfrm>
              <a:off x="4368855" y="1818731"/>
              <a:ext cx="1319867" cy="1018047"/>
              <a:chOff x="3808412" y="619583"/>
              <a:chExt cx="1749425" cy="1349375"/>
            </a:xfrm>
            <a:solidFill>
              <a:schemeClr val="accent6">
                <a:lumMod val="75000"/>
              </a:schemeClr>
            </a:solidFill>
          </p:grpSpPr>
          <p:sp>
            <p:nvSpPr>
              <p:cNvPr id="57" name="Freeform 12"/>
              <p:cNvSpPr>
                <a:spLocks/>
              </p:cNvSpPr>
              <p:nvPr/>
            </p:nvSpPr>
            <p:spPr bwMode="auto">
              <a:xfrm>
                <a:off x="3808412" y="619583"/>
                <a:ext cx="1749425" cy="503238"/>
              </a:xfrm>
              <a:custGeom>
                <a:avLst/>
                <a:gdLst>
                  <a:gd name="T0" fmla="*/ 601 w 601"/>
                  <a:gd name="T1" fmla="*/ 173 h 173"/>
                  <a:gd name="T2" fmla="*/ 601 w 601"/>
                  <a:gd name="T3" fmla="*/ 55 h 173"/>
                  <a:gd name="T4" fmla="*/ 546 w 601"/>
                  <a:gd name="T5" fmla="*/ 0 h 173"/>
                  <a:gd name="T6" fmla="*/ 55 w 601"/>
                  <a:gd name="T7" fmla="*/ 0 h 173"/>
                  <a:gd name="T8" fmla="*/ 0 w 601"/>
                  <a:gd name="T9" fmla="*/ 55 h 173"/>
                  <a:gd name="T10" fmla="*/ 0 w 601"/>
                  <a:gd name="T11" fmla="*/ 173 h 173"/>
                  <a:gd name="T12" fmla="*/ 601 w 601"/>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1" h="173">
                    <a:moveTo>
                      <a:pt x="601" y="173"/>
                    </a:moveTo>
                    <a:cubicBezTo>
                      <a:pt x="601" y="55"/>
                      <a:pt x="601" y="55"/>
                      <a:pt x="601" y="55"/>
                    </a:cubicBezTo>
                    <a:cubicBezTo>
                      <a:pt x="601" y="25"/>
                      <a:pt x="576" y="0"/>
                      <a:pt x="546" y="0"/>
                    </a:cubicBezTo>
                    <a:cubicBezTo>
                      <a:pt x="55" y="0"/>
                      <a:pt x="55" y="0"/>
                      <a:pt x="55" y="0"/>
                    </a:cubicBezTo>
                    <a:cubicBezTo>
                      <a:pt x="25" y="0"/>
                      <a:pt x="0" y="25"/>
                      <a:pt x="0" y="55"/>
                    </a:cubicBezTo>
                    <a:cubicBezTo>
                      <a:pt x="0" y="173"/>
                      <a:pt x="0" y="173"/>
                      <a:pt x="0" y="173"/>
                    </a:cubicBezTo>
                    <a:lnTo>
                      <a:pt x="601" y="173"/>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0000"/>
                  </a:lnSpc>
                  <a:spcBef>
                    <a:spcPts val="0"/>
                  </a:spcBef>
                  <a:spcAft>
                    <a:spcPts val="0"/>
                  </a:spcAft>
                  <a:buClrTx/>
                  <a:buSzTx/>
                  <a:buFontTx/>
                  <a:buNone/>
                  <a:tabLst/>
                  <a:defRPr/>
                </a:pPr>
                <a:endParaRPr kumimoji="0" lang="en-US" sz="1224"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8" name="Rectangle 13"/>
              <p:cNvSpPr>
                <a:spLocks noChangeArrowheads="1"/>
              </p:cNvSpPr>
              <p:nvPr/>
            </p:nvSpPr>
            <p:spPr bwMode="auto">
              <a:xfrm>
                <a:off x="3808412" y="1181558"/>
                <a:ext cx="1749425" cy="223838"/>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 name="Rectangle 14"/>
              <p:cNvSpPr>
                <a:spLocks noChangeArrowheads="1"/>
              </p:cNvSpPr>
              <p:nvPr/>
            </p:nvSpPr>
            <p:spPr bwMode="auto">
              <a:xfrm>
                <a:off x="3808412" y="1464133"/>
                <a:ext cx="1749425" cy="223838"/>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0" name="Freeform 15"/>
              <p:cNvSpPr>
                <a:spLocks/>
              </p:cNvSpPr>
              <p:nvPr/>
            </p:nvSpPr>
            <p:spPr bwMode="auto">
              <a:xfrm>
                <a:off x="3808412" y="1746708"/>
                <a:ext cx="1749425" cy="222250"/>
              </a:xfrm>
              <a:custGeom>
                <a:avLst/>
                <a:gdLst>
                  <a:gd name="T0" fmla="*/ 0 w 601"/>
                  <a:gd name="T1" fmla="*/ 0 h 76"/>
                  <a:gd name="T2" fmla="*/ 0 w 601"/>
                  <a:gd name="T3" fmla="*/ 21 h 76"/>
                  <a:gd name="T4" fmla="*/ 55 w 601"/>
                  <a:gd name="T5" fmla="*/ 76 h 76"/>
                  <a:gd name="T6" fmla="*/ 546 w 601"/>
                  <a:gd name="T7" fmla="*/ 76 h 76"/>
                  <a:gd name="T8" fmla="*/ 601 w 601"/>
                  <a:gd name="T9" fmla="*/ 21 h 76"/>
                  <a:gd name="T10" fmla="*/ 601 w 601"/>
                  <a:gd name="T11" fmla="*/ 0 h 76"/>
                  <a:gd name="T12" fmla="*/ 0 w 60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01" h="76">
                    <a:moveTo>
                      <a:pt x="0" y="0"/>
                    </a:moveTo>
                    <a:cubicBezTo>
                      <a:pt x="0" y="21"/>
                      <a:pt x="0" y="21"/>
                      <a:pt x="0" y="21"/>
                    </a:cubicBezTo>
                    <a:cubicBezTo>
                      <a:pt x="0" y="52"/>
                      <a:pt x="25" y="76"/>
                      <a:pt x="55" y="76"/>
                    </a:cubicBezTo>
                    <a:cubicBezTo>
                      <a:pt x="546" y="76"/>
                      <a:pt x="546" y="76"/>
                      <a:pt x="546" y="76"/>
                    </a:cubicBezTo>
                    <a:cubicBezTo>
                      <a:pt x="576" y="76"/>
                      <a:pt x="601" y="52"/>
                      <a:pt x="601" y="21"/>
                    </a:cubicBezTo>
                    <a:cubicBezTo>
                      <a:pt x="601" y="0"/>
                      <a:pt x="601" y="0"/>
                      <a:pt x="601" y="0"/>
                    </a:cubicBez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39" name="Group 38"/>
            <p:cNvGrpSpPr/>
            <p:nvPr/>
          </p:nvGrpSpPr>
          <p:grpSpPr>
            <a:xfrm>
              <a:off x="6493576" y="5024978"/>
              <a:ext cx="1318670" cy="1018047"/>
              <a:chOff x="6624637" y="4869320"/>
              <a:chExt cx="1747838" cy="1349376"/>
            </a:xfrm>
          </p:grpSpPr>
          <p:sp>
            <p:nvSpPr>
              <p:cNvPr id="53" name="Freeform 16"/>
              <p:cNvSpPr>
                <a:spLocks/>
              </p:cNvSpPr>
              <p:nvPr/>
            </p:nvSpPr>
            <p:spPr bwMode="auto">
              <a:xfrm>
                <a:off x="6624637" y="4869320"/>
                <a:ext cx="1747838" cy="504825"/>
              </a:xfrm>
              <a:custGeom>
                <a:avLst/>
                <a:gdLst>
                  <a:gd name="T0" fmla="*/ 600 w 600"/>
                  <a:gd name="T1" fmla="*/ 173 h 173"/>
                  <a:gd name="T2" fmla="*/ 600 w 600"/>
                  <a:gd name="T3" fmla="*/ 55 h 173"/>
                  <a:gd name="T4" fmla="*/ 545 w 600"/>
                  <a:gd name="T5" fmla="*/ 0 h 173"/>
                  <a:gd name="T6" fmla="*/ 55 w 600"/>
                  <a:gd name="T7" fmla="*/ 0 h 173"/>
                  <a:gd name="T8" fmla="*/ 0 w 600"/>
                  <a:gd name="T9" fmla="*/ 55 h 173"/>
                  <a:gd name="T10" fmla="*/ 0 w 600"/>
                  <a:gd name="T11" fmla="*/ 173 h 173"/>
                  <a:gd name="T12" fmla="*/ 600 w 600"/>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0" h="173">
                    <a:moveTo>
                      <a:pt x="600" y="173"/>
                    </a:moveTo>
                    <a:cubicBezTo>
                      <a:pt x="600" y="55"/>
                      <a:pt x="600" y="55"/>
                      <a:pt x="600" y="55"/>
                    </a:cubicBezTo>
                    <a:cubicBezTo>
                      <a:pt x="600" y="24"/>
                      <a:pt x="576" y="0"/>
                      <a:pt x="545" y="0"/>
                    </a:cubicBezTo>
                    <a:cubicBezTo>
                      <a:pt x="55" y="0"/>
                      <a:pt x="55" y="0"/>
                      <a:pt x="55" y="0"/>
                    </a:cubicBezTo>
                    <a:cubicBezTo>
                      <a:pt x="25" y="0"/>
                      <a:pt x="0" y="24"/>
                      <a:pt x="0" y="55"/>
                    </a:cubicBezTo>
                    <a:cubicBezTo>
                      <a:pt x="0" y="173"/>
                      <a:pt x="0" y="173"/>
                      <a:pt x="0" y="173"/>
                    </a:cubicBezTo>
                    <a:lnTo>
                      <a:pt x="600" y="173"/>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0000"/>
                  </a:lnSpc>
                  <a:spcBef>
                    <a:spcPts val="0"/>
                  </a:spcBef>
                  <a:spcAft>
                    <a:spcPts val="0"/>
                  </a:spcAft>
                  <a:buClrTx/>
                  <a:buSzTx/>
                  <a:buFontTx/>
                  <a:buNone/>
                  <a:tabLst/>
                  <a:defRPr/>
                </a:pPr>
                <a:endParaRPr kumimoji="0" lang="en-US" sz="1224"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4" name="Rectangle 17"/>
              <p:cNvSpPr>
                <a:spLocks noChangeArrowheads="1"/>
              </p:cNvSpPr>
              <p:nvPr/>
            </p:nvSpPr>
            <p:spPr bwMode="auto">
              <a:xfrm>
                <a:off x="6624637" y="5432883"/>
                <a:ext cx="1747838" cy="223838"/>
              </a:xfrm>
              <a:prstGeom prst="rect">
                <a:avLst/>
              </a:prstGeom>
              <a:solidFill>
                <a:schemeClr val="accent5">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 name="Rectangle 18"/>
              <p:cNvSpPr>
                <a:spLocks noChangeArrowheads="1"/>
              </p:cNvSpPr>
              <p:nvPr/>
            </p:nvSpPr>
            <p:spPr bwMode="auto">
              <a:xfrm>
                <a:off x="6624637" y="5715458"/>
                <a:ext cx="1747838" cy="220663"/>
              </a:xfrm>
              <a:prstGeom prst="rect">
                <a:avLst/>
              </a:prstGeom>
              <a:solidFill>
                <a:schemeClr val="accent5">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 name="Freeform 19"/>
              <p:cNvSpPr>
                <a:spLocks/>
              </p:cNvSpPr>
              <p:nvPr/>
            </p:nvSpPr>
            <p:spPr bwMode="auto">
              <a:xfrm>
                <a:off x="6624637" y="5994858"/>
                <a:ext cx="1747838" cy="223838"/>
              </a:xfrm>
              <a:custGeom>
                <a:avLst/>
                <a:gdLst>
                  <a:gd name="T0" fmla="*/ 0 w 600"/>
                  <a:gd name="T1" fmla="*/ 0 h 77"/>
                  <a:gd name="T2" fmla="*/ 0 w 600"/>
                  <a:gd name="T3" fmla="*/ 22 h 77"/>
                  <a:gd name="T4" fmla="*/ 55 w 600"/>
                  <a:gd name="T5" fmla="*/ 77 h 77"/>
                  <a:gd name="T6" fmla="*/ 545 w 600"/>
                  <a:gd name="T7" fmla="*/ 77 h 77"/>
                  <a:gd name="T8" fmla="*/ 600 w 600"/>
                  <a:gd name="T9" fmla="*/ 22 h 77"/>
                  <a:gd name="T10" fmla="*/ 600 w 600"/>
                  <a:gd name="T11" fmla="*/ 0 h 77"/>
                  <a:gd name="T12" fmla="*/ 0 w 600"/>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600" h="77">
                    <a:moveTo>
                      <a:pt x="0" y="0"/>
                    </a:moveTo>
                    <a:cubicBezTo>
                      <a:pt x="0" y="22"/>
                      <a:pt x="0" y="22"/>
                      <a:pt x="0" y="22"/>
                    </a:cubicBezTo>
                    <a:cubicBezTo>
                      <a:pt x="0" y="53"/>
                      <a:pt x="25" y="77"/>
                      <a:pt x="55" y="77"/>
                    </a:cubicBezTo>
                    <a:cubicBezTo>
                      <a:pt x="545" y="77"/>
                      <a:pt x="545" y="77"/>
                      <a:pt x="545" y="77"/>
                    </a:cubicBezTo>
                    <a:cubicBezTo>
                      <a:pt x="576" y="77"/>
                      <a:pt x="600" y="53"/>
                      <a:pt x="600" y="22"/>
                    </a:cubicBezTo>
                    <a:cubicBezTo>
                      <a:pt x="600" y="0"/>
                      <a:pt x="600" y="0"/>
                      <a:pt x="600" y="0"/>
                    </a:cubicBezTo>
                    <a:lnTo>
                      <a:pt x="0" y="0"/>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40" name="Group 39"/>
            <p:cNvGrpSpPr/>
            <p:nvPr/>
          </p:nvGrpSpPr>
          <p:grpSpPr>
            <a:xfrm>
              <a:off x="5722259" y="2137321"/>
              <a:ext cx="687481" cy="341345"/>
              <a:chOff x="5651823" y="1798006"/>
              <a:chExt cx="819505" cy="406897"/>
            </a:xfrm>
            <a:solidFill>
              <a:schemeClr val="accent6">
                <a:lumMod val="75000"/>
              </a:schemeClr>
            </a:solidFill>
          </p:grpSpPr>
          <p:sp>
            <p:nvSpPr>
              <p:cNvPr id="51" name="Freeform 11"/>
              <p:cNvSpPr>
                <a:spLocks/>
              </p:cNvSpPr>
              <p:nvPr/>
            </p:nvSpPr>
            <p:spPr bwMode="auto">
              <a:xfrm>
                <a:off x="6288581" y="1808000"/>
                <a:ext cx="182747" cy="396903"/>
              </a:xfrm>
              <a:custGeom>
                <a:avLst/>
                <a:gdLst>
                  <a:gd name="T0" fmla="*/ 115 w 128"/>
                  <a:gd name="T1" fmla="*/ 278 h 278"/>
                  <a:gd name="T2" fmla="*/ 0 w 128"/>
                  <a:gd name="T3" fmla="*/ 133 h 278"/>
                  <a:gd name="T4" fmla="*/ 128 w 128"/>
                  <a:gd name="T5" fmla="*/ 0 h 278"/>
                  <a:gd name="T6" fmla="*/ 115 w 128"/>
                  <a:gd name="T7" fmla="*/ 278 h 278"/>
                </a:gdLst>
                <a:ahLst/>
                <a:cxnLst>
                  <a:cxn ang="0">
                    <a:pos x="T0" y="T1"/>
                  </a:cxn>
                  <a:cxn ang="0">
                    <a:pos x="T2" y="T3"/>
                  </a:cxn>
                  <a:cxn ang="0">
                    <a:pos x="T4" y="T5"/>
                  </a:cxn>
                  <a:cxn ang="0">
                    <a:pos x="T6" y="T7"/>
                  </a:cxn>
                </a:cxnLst>
                <a:rect l="0" t="0" r="r" b="b"/>
                <a:pathLst>
                  <a:path w="128" h="278">
                    <a:moveTo>
                      <a:pt x="115" y="278"/>
                    </a:moveTo>
                    <a:lnTo>
                      <a:pt x="0" y="133"/>
                    </a:lnTo>
                    <a:lnTo>
                      <a:pt x="128" y="0"/>
                    </a:lnTo>
                    <a:lnTo>
                      <a:pt x="115" y="278"/>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2" name="Freeform 20"/>
              <p:cNvSpPr>
                <a:spLocks/>
              </p:cNvSpPr>
              <p:nvPr/>
            </p:nvSpPr>
            <p:spPr bwMode="auto">
              <a:xfrm>
                <a:off x="5651823" y="1798006"/>
                <a:ext cx="615343" cy="395476"/>
              </a:xfrm>
              <a:custGeom>
                <a:avLst/>
                <a:gdLst>
                  <a:gd name="T0" fmla="*/ 232 w 235"/>
                  <a:gd name="T1" fmla="*/ 95 h 151"/>
                  <a:gd name="T2" fmla="*/ 227 w 235"/>
                  <a:gd name="T3" fmla="*/ 89 h 151"/>
                  <a:gd name="T4" fmla="*/ 216 w 235"/>
                  <a:gd name="T5" fmla="*/ 75 h 151"/>
                  <a:gd name="T6" fmla="*/ 228 w 235"/>
                  <a:gd name="T7" fmla="*/ 62 h 151"/>
                  <a:gd name="T8" fmla="*/ 235 w 235"/>
                  <a:gd name="T9" fmla="*/ 55 h 151"/>
                  <a:gd name="T10" fmla="*/ 167 w 235"/>
                  <a:gd name="T11" fmla="*/ 54 h 151"/>
                  <a:gd name="T12" fmla="*/ 65 w 235"/>
                  <a:gd name="T13" fmla="*/ 57 h 151"/>
                  <a:gd name="T14" fmla="*/ 59 w 235"/>
                  <a:gd name="T15" fmla="*/ 0 h 151"/>
                  <a:gd name="T16" fmla="*/ 0 w 235"/>
                  <a:gd name="T17" fmla="*/ 82 h 151"/>
                  <a:gd name="T18" fmla="*/ 75 w 235"/>
                  <a:gd name="T19" fmla="*/ 151 h 151"/>
                  <a:gd name="T20" fmla="*/ 69 w 235"/>
                  <a:gd name="T21" fmla="*/ 97 h 151"/>
                  <a:gd name="T22" fmla="*/ 167 w 235"/>
                  <a:gd name="T23" fmla="*/ 94 h 151"/>
                  <a:gd name="T24" fmla="*/ 232 w 235"/>
                  <a:gd name="T25" fmla="*/ 9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5" h="151">
                    <a:moveTo>
                      <a:pt x="232" y="95"/>
                    </a:moveTo>
                    <a:cubicBezTo>
                      <a:pt x="227" y="89"/>
                      <a:pt x="227" y="89"/>
                      <a:pt x="227" y="89"/>
                    </a:cubicBezTo>
                    <a:cubicBezTo>
                      <a:pt x="216" y="75"/>
                      <a:pt x="216" y="75"/>
                      <a:pt x="216" y="75"/>
                    </a:cubicBezTo>
                    <a:cubicBezTo>
                      <a:pt x="228" y="62"/>
                      <a:pt x="228" y="62"/>
                      <a:pt x="228" y="62"/>
                    </a:cubicBezTo>
                    <a:cubicBezTo>
                      <a:pt x="235" y="55"/>
                      <a:pt x="235" y="55"/>
                      <a:pt x="235" y="55"/>
                    </a:cubicBezTo>
                    <a:cubicBezTo>
                      <a:pt x="213" y="54"/>
                      <a:pt x="190" y="54"/>
                      <a:pt x="167" y="54"/>
                    </a:cubicBezTo>
                    <a:cubicBezTo>
                      <a:pt x="133" y="54"/>
                      <a:pt x="98" y="55"/>
                      <a:pt x="65" y="57"/>
                    </a:cubicBezTo>
                    <a:cubicBezTo>
                      <a:pt x="59" y="0"/>
                      <a:pt x="59" y="0"/>
                      <a:pt x="59" y="0"/>
                    </a:cubicBezTo>
                    <a:cubicBezTo>
                      <a:pt x="0" y="82"/>
                      <a:pt x="0" y="82"/>
                      <a:pt x="0" y="82"/>
                    </a:cubicBezTo>
                    <a:cubicBezTo>
                      <a:pt x="75" y="151"/>
                      <a:pt x="75" y="151"/>
                      <a:pt x="75" y="151"/>
                    </a:cubicBezTo>
                    <a:cubicBezTo>
                      <a:pt x="69" y="97"/>
                      <a:pt x="69" y="97"/>
                      <a:pt x="69" y="97"/>
                    </a:cubicBezTo>
                    <a:cubicBezTo>
                      <a:pt x="101" y="95"/>
                      <a:pt x="134" y="94"/>
                      <a:pt x="167" y="94"/>
                    </a:cubicBezTo>
                    <a:cubicBezTo>
                      <a:pt x="189" y="94"/>
                      <a:pt x="211" y="94"/>
                      <a:pt x="232" y="95"/>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41" name="Group 40"/>
            <p:cNvGrpSpPr/>
            <p:nvPr/>
          </p:nvGrpSpPr>
          <p:grpSpPr>
            <a:xfrm>
              <a:off x="6443275" y="2273858"/>
              <a:ext cx="2208563" cy="2819389"/>
              <a:chOff x="6511304" y="1960765"/>
              <a:chExt cx="2632696" cy="3360826"/>
            </a:xfrm>
          </p:grpSpPr>
          <p:sp>
            <p:nvSpPr>
              <p:cNvPr id="47" name="Freeform 9"/>
              <p:cNvSpPr>
                <a:spLocks/>
              </p:cNvSpPr>
              <p:nvPr/>
            </p:nvSpPr>
            <p:spPr bwMode="auto">
              <a:xfrm>
                <a:off x="8748524" y="3846767"/>
                <a:ext cx="395476" cy="175609"/>
              </a:xfrm>
              <a:custGeom>
                <a:avLst/>
                <a:gdLst>
                  <a:gd name="T0" fmla="*/ 0 w 277"/>
                  <a:gd name="T1" fmla="*/ 123 h 123"/>
                  <a:gd name="T2" fmla="*/ 139 w 277"/>
                  <a:gd name="T3" fmla="*/ 0 h 123"/>
                  <a:gd name="T4" fmla="*/ 277 w 277"/>
                  <a:gd name="T5" fmla="*/ 123 h 123"/>
                  <a:gd name="T6" fmla="*/ 0 w 277"/>
                  <a:gd name="T7" fmla="*/ 123 h 123"/>
                </a:gdLst>
                <a:ahLst/>
                <a:cxnLst>
                  <a:cxn ang="0">
                    <a:pos x="T0" y="T1"/>
                  </a:cxn>
                  <a:cxn ang="0">
                    <a:pos x="T2" y="T3"/>
                  </a:cxn>
                  <a:cxn ang="0">
                    <a:pos x="T4" y="T5"/>
                  </a:cxn>
                  <a:cxn ang="0">
                    <a:pos x="T6" y="T7"/>
                  </a:cxn>
                </a:cxnLst>
                <a:rect l="0" t="0" r="r" b="b"/>
                <a:pathLst>
                  <a:path w="277" h="123">
                    <a:moveTo>
                      <a:pt x="0" y="123"/>
                    </a:moveTo>
                    <a:lnTo>
                      <a:pt x="139" y="0"/>
                    </a:lnTo>
                    <a:lnTo>
                      <a:pt x="277" y="123"/>
                    </a:lnTo>
                    <a:lnTo>
                      <a:pt x="0" y="123"/>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 name="Freeform 10"/>
              <p:cNvSpPr>
                <a:spLocks/>
              </p:cNvSpPr>
              <p:nvPr/>
            </p:nvSpPr>
            <p:spPr bwMode="auto">
              <a:xfrm>
                <a:off x="7960429" y="2840233"/>
                <a:ext cx="175609" cy="396903"/>
              </a:xfrm>
              <a:custGeom>
                <a:avLst/>
                <a:gdLst>
                  <a:gd name="T0" fmla="*/ 123 w 123"/>
                  <a:gd name="T1" fmla="*/ 278 h 278"/>
                  <a:gd name="T2" fmla="*/ 0 w 123"/>
                  <a:gd name="T3" fmla="*/ 138 h 278"/>
                  <a:gd name="T4" fmla="*/ 123 w 123"/>
                  <a:gd name="T5" fmla="*/ 0 h 278"/>
                  <a:gd name="T6" fmla="*/ 123 w 123"/>
                  <a:gd name="T7" fmla="*/ 278 h 278"/>
                </a:gdLst>
                <a:ahLst/>
                <a:cxnLst>
                  <a:cxn ang="0">
                    <a:pos x="T0" y="T1"/>
                  </a:cxn>
                  <a:cxn ang="0">
                    <a:pos x="T2" y="T3"/>
                  </a:cxn>
                  <a:cxn ang="0">
                    <a:pos x="T4" y="T5"/>
                  </a:cxn>
                  <a:cxn ang="0">
                    <a:pos x="T6" y="T7"/>
                  </a:cxn>
                </a:cxnLst>
                <a:rect l="0" t="0" r="r" b="b"/>
                <a:pathLst>
                  <a:path w="123" h="278">
                    <a:moveTo>
                      <a:pt x="123" y="278"/>
                    </a:moveTo>
                    <a:lnTo>
                      <a:pt x="0" y="138"/>
                    </a:lnTo>
                    <a:lnTo>
                      <a:pt x="123" y="0"/>
                    </a:lnTo>
                    <a:lnTo>
                      <a:pt x="123" y="278"/>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 name="Freeform 23"/>
              <p:cNvSpPr>
                <a:spLocks/>
              </p:cNvSpPr>
              <p:nvPr/>
            </p:nvSpPr>
            <p:spPr bwMode="auto">
              <a:xfrm>
                <a:off x="6511304" y="1960765"/>
                <a:ext cx="2481358" cy="1870298"/>
              </a:xfrm>
              <a:custGeom>
                <a:avLst/>
                <a:gdLst/>
                <a:ahLst/>
                <a:cxnLst/>
                <a:rect l="l" t="t" r="r" b="b"/>
                <a:pathLst>
                  <a:path w="2759075" h="2079625">
                    <a:moveTo>
                      <a:pt x="5827" y="0"/>
                    </a:moveTo>
                    <a:cubicBezTo>
                      <a:pt x="687583" y="66982"/>
                      <a:pt x="1313984" y="282490"/>
                      <a:pt x="1809277" y="620314"/>
                    </a:cubicBezTo>
                    <a:cubicBezTo>
                      <a:pt x="2380321" y="1007646"/>
                      <a:pt x="2712459" y="1517294"/>
                      <a:pt x="2759075" y="2064801"/>
                    </a:cubicBezTo>
                    <a:lnTo>
                      <a:pt x="2759075" y="2065073"/>
                    </a:lnTo>
                    <a:cubicBezTo>
                      <a:pt x="2759075" y="2065073"/>
                      <a:pt x="2759075" y="2065073"/>
                      <a:pt x="2757617" y="2063618"/>
                    </a:cubicBezTo>
                    <a:lnTo>
                      <a:pt x="2747409" y="2053431"/>
                    </a:lnTo>
                    <a:cubicBezTo>
                      <a:pt x="2747409" y="2053431"/>
                      <a:pt x="2747409" y="2053431"/>
                      <a:pt x="2709495" y="2018506"/>
                    </a:cubicBezTo>
                    <a:cubicBezTo>
                      <a:pt x="2709495" y="2018506"/>
                      <a:pt x="2709495" y="2018506"/>
                      <a:pt x="2668665" y="2053431"/>
                    </a:cubicBezTo>
                    <a:cubicBezTo>
                      <a:pt x="2668665" y="2053431"/>
                      <a:pt x="2668665" y="2053431"/>
                      <a:pt x="2642417" y="2079625"/>
                    </a:cubicBezTo>
                    <a:cubicBezTo>
                      <a:pt x="2589921" y="1666346"/>
                      <a:pt x="2272028" y="1337468"/>
                      <a:pt x="1863725" y="1270529"/>
                    </a:cubicBezTo>
                    <a:lnTo>
                      <a:pt x="1863725" y="1154112"/>
                    </a:lnTo>
                    <a:cubicBezTo>
                      <a:pt x="2082773" y="1185535"/>
                      <a:pt x="2279970" y="1284939"/>
                      <a:pt x="2432197" y="1431851"/>
                    </a:cubicBezTo>
                    <a:cubicBezTo>
                      <a:pt x="2035330" y="744032"/>
                      <a:pt x="1114176" y="231237"/>
                      <a:pt x="0" y="116491"/>
                    </a:cubicBezTo>
                    <a:cubicBezTo>
                      <a:pt x="0" y="116491"/>
                      <a:pt x="0" y="116491"/>
                      <a:pt x="5827" y="0"/>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0" name="Freeform 24"/>
              <p:cNvSpPr>
                <a:spLocks/>
              </p:cNvSpPr>
              <p:nvPr/>
            </p:nvSpPr>
            <p:spPr bwMode="auto">
              <a:xfrm>
                <a:off x="7098092" y="2992998"/>
                <a:ext cx="1891715" cy="2328593"/>
              </a:xfrm>
              <a:custGeom>
                <a:avLst/>
                <a:gdLst/>
                <a:ahLst/>
                <a:cxnLst/>
                <a:rect l="l" t="t" r="r" b="b"/>
                <a:pathLst>
                  <a:path w="2103438" h="2589213">
                    <a:moveTo>
                      <a:pt x="926445" y="0"/>
                    </a:moveTo>
                    <a:cubicBezTo>
                      <a:pt x="926445" y="0"/>
                      <a:pt x="926445" y="0"/>
                      <a:pt x="924989" y="1457"/>
                    </a:cubicBezTo>
                    <a:lnTo>
                      <a:pt x="914792" y="11656"/>
                    </a:lnTo>
                    <a:cubicBezTo>
                      <a:pt x="914792" y="11656"/>
                      <a:pt x="914792" y="11656"/>
                      <a:pt x="879832" y="49539"/>
                    </a:cubicBezTo>
                    <a:cubicBezTo>
                      <a:pt x="879832" y="49539"/>
                      <a:pt x="879832" y="49539"/>
                      <a:pt x="914792" y="90336"/>
                    </a:cubicBezTo>
                    <a:cubicBezTo>
                      <a:pt x="914792" y="90336"/>
                      <a:pt x="914792" y="90336"/>
                      <a:pt x="941012" y="116563"/>
                    </a:cubicBezTo>
                    <a:cubicBezTo>
                      <a:pt x="474876" y="174844"/>
                      <a:pt x="116534" y="571158"/>
                      <a:pt x="116534" y="1051980"/>
                    </a:cubicBezTo>
                    <a:cubicBezTo>
                      <a:pt x="116534" y="1570685"/>
                      <a:pt x="536056" y="1993225"/>
                      <a:pt x="1057546" y="1993225"/>
                    </a:cubicBezTo>
                    <a:cubicBezTo>
                      <a:pt x="1523682" y="1993225"/>
                      <a:pt x="1911157" y="1649365"/>
                      <a:pt x="1983991" y="1203512"/>
                    </a:cubicBezTo>
                    <a:cubicBezTo>
                      <a:pt x="1983991" y="1203512"/>
                      <a:pt x="1983991" y="1203512"/>
                      <a:pt x="1986827" y="1203512"/>
                    </a:cubicBezTo>
                    <a:lnTo>
                      <a:pt x="1986859" y="1203325"/>
                    </a:lnTo>
                    <a:lnTo>
                      <a:pt x="2103437" y="1203325"/>
                    </a:lnTo>
                    <a:cubicBezTo>
                      <a:pt x="2103431" y="1203388"/>
                      <a:pt x="2103425" y="1203450"/>
                      <a:pt x="2103407" y="1203512"/>
                    </a:cubicBezTo>
                    <a:lnTo>
                      <a:pt x="2103438" y="1203512"/>
                    </a:lnTo>
                    <a:cubicBezTo>
                      <a:pt x="2103389" y="1203860"/>
                      <a:pt x="2103339" y="1204209"/>
                      <a:pt x="2103241" y="1204550"/>
                    </a:cubicBezTo>
                    <a:cubicBezTo>
                      <a:pt x="2053396" y="1725255"/>
                      <a:pt x="1738714" y="2211013"/>
                      <a:pt x="1208705" y="2589213"/>
                    </a:cubicBezTo>
                    <a:cubicBezTo>
                      <a:pt x="1197047" y="2551363"/>
                      <a:pt x="1173732" y="2516425"/>
                      <a:pt x="1144587" y="2493133"/>
                    </a:cubicBezTo>
                    <a:cubicBezTo>
                      <a:pt x="1410546" y="2301963"/>
                      <a:pt x="1625069" y="2078341"/>
                      <a:pt x="1769840" y="1830454"/>
                    </a:cubicBezTo>
                    <a:cubicBezTo>
                      <a:pt x="1582746" y="2004509"/>
                      <a:pt x="1331841" y="2109788"/>
                      <a:pt x="1057546" y="2109788"/>
                    </a:cubicBezTo>
                    <a:cubicBezTo>
                      <a:pt x="471963" y="2109788"/>
                      <a:pt x="0" y="1634794"/>
                      <a:pt x="0" y="1051980"/>
                    </a:cubicBezTo>
                    <a:cubicBezTo>
                      <a:pt x="0" y="512877"/>
                      <a:pt x="402042" y="67024"/>
                      <a:pt x="926445" y="0"/>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42" name="Group 41"/>
            <p:cNvGrpSpPr/>
            <p:nvPr/>
          </p:nvGrpSpPr>
          <p:grpSpPr>
            <a:xfrm>
              <a:off x="3535255" y="2770904"/>
              <a:ext cx="2934370" cy="2942753"/>
              <a:chOff x="3044826" y="2553263"/>
              <a:chExt cx="3497887" cy="3507881"/>
            </a:xfrm>
          </p:grpSpPr>
          <p:sp>
            <p:nvSpPr>
              <p:cNvPr id="43" name="Freeform 25"/>
              <p:cNvSpPr>
                <a:spLocks/>
              </p:cNvSpPr>
              <p:nvPr/>
            </p:nvSpPr>
            <p:spPr bwMode="auto">
              <a:xfrm>
                <a:off x="3183313" y="4040936"/>
                <a:ext cx="3359400" cy="2020208"/>
              </a:xfrm>
              <a:custGeom>
                <a:avLst/>
                <a:gdLst/>
                <a:ahLst/>
                <a:cxnLst/>
                <a:rect l="l" t="t" r="r" b="b"/>
                <a:pathLst>
                  <a:path w="3359400" h="2020208">
                    <a:moveTo>
                      <a:pt x="0" y="0"/>
                    </a:moveTo>
                    <a:cubicBezTo>
                      <a:pt x="0" y="0"/>
                      <a:pt x="0" y="0"/>
                      <a:pt x="6238" y="5544"/>
                    </a:cubicBezTo>
                    <a:lnTo>
                      <a:pt x="5711" y="2855"/>
                    </a:lnTo>
                    <a:cubicBezTo>
                      <a:pt x="5711" y="2855"/>
                      <a:pt x="5711" y="2855"/>
                      <a:pt x="8002" y="5146"/>
                    </a:cubicBezTo>
                    <a:lnTo>
                      <a:pt x="24039" y="21183"/>
                    </a:lnTo>
                    <a:cubicBezTo>
                      <a:pt x="24039" y="21183"/>
                      <a:pt x="24039" y="21183"/>
                      <a:pt x="60364" y="52318"/>
                    </a:cubicBezTo>
                    <a:cubicBezTo>
                      <a:pt x="60941" y="51786"/>
                      <a:pt x="65051" y="47993"/>
                      <a:pt x="94336" y="20962"/>
                    </a:cubicBezTo>
                    <a:cubicBezTo>
                      <a:pt x="94336" y="20962"/>
                      <a:pt x="94336" y="20962"/>
                      <a:pt x="95974" y="19652"/>
                    </a:cubicBezTo>
                    <a:lnTo>
                      <a:pt x="107438" y="10481"/>
                    </a:lnTo>
                    <a:cubicBezTo>
                      <a:pt x="107441" y="10514"/>
                      <a:pt x="107444" y="10548"/>
                      <a:pt x="107454" y="10581"/>
                    </a:cubicBezTo>
                    <a:lnTo>
                      <a:pt x="110441" y="8092"/>
                    </a:lnTo>
                    <a:cubicBezTo>
                      <a:pt x="157569" y="374641"/>
                      <a:pt x="445576" y="670500"/>
                      <a:pt x="809512" y="730718"/>
                    </a:cubicBezTo>
                    <a:cubicBezTo>
                      <a:pt x="809512" y="730718"/>
                      <a:pt x="809512" y="730718"/>
                      <a:pt x="809512" y="838065"/>
                    </a:cubicBezTo>
                    <a:cubicBezTo>
                      <a:pt x="611488" y="808729"/>
                      <a:pt x="433438" y="718330"/>
                      <a:pt x="296736" y="584843"/>
                    </a:cubicBezTo>
                    <a:cubicBezTo>
                      <a:pt x="704003" y="1288835"/>
                      <a:pt x="1721169" y="1787007"/>
                      <a:pt x="2906065" y="1787007"/>
                    </a:cubicBezTo>
                    <a:cubicBezTo>
                      <a:pt x="2997780" y="1787007"/>
                      <a:pt x="3089495" y="1784386"/>
                      <a:pt x="3181210" y="1779146"/>
                    </a:cubicBezTo>
                    <a:cubicBezTo>
                      <a:pt x="3181210" y="1779146"/>
                      <a:pt x="3181210" y="1779146"/>
                      <a:pt x="3170729" y="1624551"/>
                    </a:cubicBezTo>
                    <a:lnTo>
                      <a:pt x="3359400" y="1810589"/>
                    </a:lnTo>
                    <a:cubicBezTo>
                      <a:pt x="3359400" y="1810589"/>
                      <a:pt x="3359400" y="1810589"/>
                      <a:pt x="3199553" y="2020208"/>
                    </a:cubicBezTo>
                    <a:cubicBezTo>
                      <a:pt x="3199553" y="2020208"/>
                      <a:pt x="3199553" y="2020208"/>
                      <a:pt x="3189072" y="1883956"/>
                    </a:cubicBezTo>
                    <a:cubicBezTo>
                      <a:pt x="3094736" y="1889196"/>
                      <a:pt x="3000400" y="1891816"/>
                      <a:pt x="2906065" y="1891816"/>
                    </a:cubicBezTo>
                    <a:cubicBezTo>
                      <a:pt x="2133036" y="1891816"/>
                      <a:pt x="1404554" y="1687437"/>
                      <a:pt x="856883" y="1312742"/>
                    </a:cubicBezTo>
                    <a:cubicBezTo>
                      <a:pt x="338036" y="961630"/>
                      <a:pt x="36686" y="497847"/>
                      <a:pt x="0" y="0"/>
                    </a:cubicBez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 name="Freeform 7"/>
              <p:cNvSpPr>
                <a:spLocks/>
              </p:cNvSpPr>
              <p:nvPr/>
            </p:nvSpPr>
            <p:spPr bwMode="auto">
              <a:xfrm>
                <a:off x="4045651" y="4637718"/>
                <a:ext cx="175609" cy="395476"/>
              </a:xfrm>
              <a:custGeom>
                <a:avLst/>
                <a:gdLst>
                  <a:gd name="T0" fmla="*/ 0 w 123"/>
                  <a:gd name="T1" fmla="*/ 0 h 277"/>
                  <a:gd name="T2" fmla="*/ 123 w 123"/>
                  <a:gd name="T3" fmla="*/ 140 h 277"/>
                  <a:gd name="T4" fmla="*/ 0 w 123"/>
                  <a:gd name="T5" fmla="*/ 277 h 277"/>
                  <a:gd name="T6" fmla="*/ 0 w 123"/>
                  <a:gd name="T7" fmla="*/ 0 h 277"/>
                </a:gdLst>
                <a:ahLst/>
                <a:cxnLst>
                  <a:cxn ang="0">
                    <a:pos x="T0" y="T1"/>
                  </a:cxn>
                  <a:cxn ang="0">
                    <a:pos x="T2" y="T3"/>
                  </a:cxn>
                  <a:cxn ang="0">
                    <a:pos x="T4" y="T5"/>
                  </a:cxn>
                  <a:cxn ang="0">
                    <a:pos x="T6" y="T7"/>
                  </a:cxn>
                </a:cxnLst>
                <a:rect l="0" t="0" r="r" b="b"/>
                <a:pathLst>
                  <a:path w="123" h="277">
                    <a:moveTo>
                      <a:pt x="0" y="0"/>
                    </a:moveTo>
                    <a:lnTo>
                      <a:pt x="123" y="140"/>
                    </a:lnTo>
                    <a:lnTo>
                      <a:pt x="0" y="277"/>
                    </a:lnTo>
                    <a:lnTo>
                      <a:pt x="0" y="0"/>
                    </a:ln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 name="Freeform 8"/>
              <p:cNvSpPr>
                <a:spLocks/>
              </p:cNvSpPr>
              <p:nvPr/>
            </p:nvSpPr>
            <p:spPr bwMode="auto">
              <a:xfrm>
                <a:off x="3044826" y="3846768"/>
                <a:ext cx="395476" cy="175609"/>
              </a:xfrm>
              <a:custGeom>
                <a:avLst/>
                <a:gdLst>
                  <a:gd name="T0" fmla="*/ 277 w 277"/>
                  <a:gd name="T1" fmla="*/ 0 h 123"/>
                  <a:gd name="T2" fmla="*/ 139 w 277"/>
                  <a:gd name="T3" fmla="*/ 123 h 123"/>
                  <a:gd name="T4" fmla="*/ 0 w 277"/>
                  <a:gd name="T5" fmla="*/ 0 h 123"/>
                  <a:gd name="T6" fmla="*/ 277 w 277"/>
                  <a:gd name="T7" fmla="*/ 0 h 123"/>
                </a:gdLst>
                <a:ahLst/>
                <a:cxnLst>
                  <a:cxn ang="0">
                    <a:pos x="T0" y="T1"/>
                  </a:cxn>
                  <a:cxn ang="0">
                    <a:pos x="T2" y="T3"/>
                  </a:cxn>
                  <a:cxn ang="0">
                    <a:pos x="T4" y="T5"/>
                  </a:cxn>
                  <a:cxn ang="0">
                    <a:pos x="T6" y="T7"/>
                  </a:cxn>
                </a:cxnLst>
                <a:rect l="0" t="0" r="r" b="b"/>
                <a:pathLst>
                  <a:path w="277" h="123">
                    <a:moveTo>
                      <a:pt x="277" y="0"/>
                    </a:moveTo>
                    <a:lnTo>
                      <a:pt x="139" y="123"/>
                    </a:lnTo>
                    <a:lnTo>
                      <a:pt x="0" y="0"/>
                    </a:lnTo>
                    <a:lnTo>
                      <a:pt x="277" y="0"/>
                    </a:ln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 name="Freeform 26"/>
              <p:cNvSpPr>
                <a:spLocks/>
              </p:cNvSpPr>
              <p:nvPr/>
            </p:nvSpPr>
            <p:spPr bwMode="auto">
              <a:xfrm>
                <a:off x="3186170" y="2553263"/>
                <a:ext cx="1900281" cy="2328594"/>
              </a:xfrm>
              <a:custGeom>
                <a:avLst/>
                <a:gdLst/>
                <a:ahLst/>
                <a:cxnLst/>
                <a:rect l="l" t="t" r="r" b="b"/>
                <a:pathLst>
                  <a:path w="1900281" h="2328594">
                    <a:moveTo>
                      <a:pt x="805107" y="0"/>
                    </a:moveTo>
                    <a:cubicBezTo>
                      <a:pt x="805107" y="0"/>
                      <a:pt x="805107" y="0"/>
                      <a:pt x="810352" y="0"/>
                    </a:cubicBezTo>
                    <a:cubicBezTo>
                      <a:pt x="823465" y="31409"/>
                      <a:pt x="841822" y="60202"/>
                      <a:pt x="868047" y="83759"/>
                    </a:cubicBezTo>
                    <a:cubicBezTo>
                      <a:pt x="618596" y="261380"/>
                      <a:pt x="418547" y="471580"/>
                      <a:pt x="287213" y="705241"/>
                    </a:cubicBezTo>
                    <a:cubicBezTo>
                      <a:pt x="456580" y="536656"/>
                      <a:pt x="690024" y="434024"/>
                      <a:pt x="946445" y="434024"/>
                    </a:cubicBezTo>
                    <a:cubicBezTo>
                      <a:pt x="1473151" y="434024"/>
                      <a:pt x="1900281" y="861154"/>
                      <a:pt x="1900281" y="1385240"/>
                    </a:cubicBezTo>
                    <a:cubicBezTo>
                      <a:pt x="1900281" y="1870019"/>
                      <a:pt x="1533421" y="2270945"/>
                      <a:pt x="1064364" y="2328594"/>
                    </a:cubicBezTo>
                    <a:cubicBezTo>
                      <a:pt x="1064364" y="2328594"/>
                      <a:pt x="1064364" y="2328594"/>
                      <a:pt x="1065674" y="2327284"/>
                    </a:cubicBezTo>
                    <a:lnTo>
                      <a:pt x="1074846" y="2318112"/>
                    </a:lnTo>
                    <a:cubicBezTo>
                      <a:pt x="1074846" y="2318112"/>
                      <a:pt x="1074846" y="2318112"/>
                      <a:pt x="1106291" y="2284047"/>
                    </a:cubicBezTo>
                    <a:cubicBezTo>
                      <a:pt x="1106291" y="2284047"/>
                      <a:pt x="1106291" y="2284047"/>
                      <a:pt x="1074846" y="2249981"/>
                    </a:cubicBezTo>
                    <a:cubicBezTo>
                      <a:pt x="1074846" y="2249981"/>
                      <a:pt x="1074846" y="2249981"/>
                      <a:pt x="1053882" y="2223777"/>
                    </a:cubicBezTo>
                    <a:cubicBezTo>
                      <a:pt x="1470531" y="2171368"/>
                      <a:pt x="1795464" y="1814990"/>
                      <a:pt x="1795464" y="1385240"/>
                    </a:cubicBezTo>
                    <a:cubicBezTo>
                      <a:pt x="1795464" y="918803"/>
                      <a:pt x="1415502" y="538841"/>
                      <a:pt x="946445" y="538841"/>
                    </a:cubicBezTo>
                    <a:cubicBezTo>
                      <a:pt x="529796" y="538841"/>
                      <a:pt x="181279" y="842811"/>
                      <a:pt x="113148" y="1241116"/>
                    </a:cubicBezTo>
                    <a:cubicBezTo>
                      <a:pt x="113148" y="1241116"/>
                      <a:pt x="113148" y="1241116"/>
                      <a:pt x="5710" y="1241116"/>
                    </a:cubicBezTo>
                    <a:cubicBezTo>
                      <a:pt x="5733" y="1240969"/>
                      <a:pt x="5756" y="1240823"/>
                      <a:pt x="5798" y="1240679"/>
                    </a:cubicBezTo>
                    <a:lnTo>
                      <a:pt x="0" y="1240679"/>
                    </a:lnTo>
                    <a:cubicBezTo>
                      <a:pt x="47205" y="774770"/>
                      <a:pt x="327812" y="337653"/>
                      <a:pt x="805107" y="0"/>
                    </a:cubicBez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sp>
        <p:nvSpPr>
          <p:cNvPr id="61" name="Explosion 1 60"/>
          <p:cNvSpPr/>
          <p:nvPr/>
        </p:nvSpPr>
        <p:spPr bwMode="auto">
          <a:xfrm>
            <a:off x="353427" y="5567646"/>
            <a:ext cx="272839" cy="316523"/>
          </a:xfrm>
          <a:prstGeom prst="irregularSeal1">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26" name="Picture 2" descr="Right-click in your method to generate unit test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2274" y="286237"/>
            <a:ext cx="8694195" cy="64046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7"/>
          <a:stretch>
            <a:fillRect/>
          </a:stretch>
        </p:blipFill>
        <p:spPr>
          <a:xfrm>
            <a:off x="3298534" y="1488139"/>
            <a:ext cx="8787935" cy="4328968"/>
          </a:xfrm>
          <a:prstGeom prst="rect">
            <a:avLst/>
          </a:prstGeom>
          <a:ln>
            <a:noFill/>
          </a:ln>
          <a:effectLst>
            <a:outerShdw blurRad="292100" dist="139700" dir="2700000" algn="tl" rotWithShape="0">
              <a:srgbClr val="333333">
                <a:alpha val="65000"/>
              </a:srgbClr>
            </a:outerShdw>
          </a:effectLst>
        </p:spPr>
      </p:pic>
      <p:grpSp>
        <p:nvGrpSpPr>
          <p:cNvPr id="11" name="Group 10"/>
          <p:cNvGrpSpPr/>
          <p:nvPr/>
        </p:nvGrpSpPr>
        <p:grpSpPr>
          <a:xfrm>
            <a:off x="2820603" y="1147560"/>
            <a:ext cx="9372538" cy="4617911"/>
            <a:chOff x="2820603" y="1147560"/>
            <a:chExt cx="9372538" cy="4617911"/>
          </a:xfrm>
        </p:grpSpPr>
        <p:pic>
          <p:nvPicPr>
            <p:cNvPr id="69" name="Picture 68"/>
            <p:cNvPicPr>
              <a:picLocks noChangeAspect="1"/>
            </p:cNvPicPr>
            <p:nvPr/>
          </p:nvPicPr>
          <p:blipFill>
            <a:blip r:embed="rId8"/>
            <a:stretch>
              <a:fillRect/>
            </a:stretch>
          </p:blipFill>
          <p:spPr>
            <a:xfrm>
              <a:off x="2820603" y="1904363"/>
              <a:ext cx="9372538" cy="3160011"/>
            </a:xfrm>
            <a:prstGeom prst="rect">
              <a:avLst/>
            </a:prstGeom>
            <a:ln>
              <a:noFill/>
            </a:ln>
            <a:effectLst>
              <a:outerShdw blurRad="292100" dist="139700" dir="2700000" algn="tl" rotWithShape="0">
                <a:srgbClr val="333333">
                  <a:alpha val="65000"/>
                </a:srgbClr>
              </a:outerShdw>
            </a:effectLst>
          </p:spPr>
        </p:pic>
        <p:sp>
          <p:nvSpPr>
            <p:cNvPr id="70" name="Rectangular Callout 69"/>
            <p:cNvSpPr/>
            <p:nvPr/>
          </p:nvSpPr>
          <p:spPr>
            <a:xfrm>
              <a:off x="3813720" y="1166851"/>
              <a:ext cx="1446576" cy="642096"/>
            </a:xfrm>
            <a:prstGeom prst="wedgeRectCallout">
              <a:avLst>
                <a:gd name="adj1" fmla="val -37121"/>
                <a:gd name="adj2" fmla="val 84955"/>
              </a:avLst>
            </a:prstGeom>
            <a:solidFill>
              <a:srgbClr val="5C2D91"/>
            </a:solidFill>
            <a:effectLst>
              <a:outerShdw blurRad="50800" dist="76200" dir="2700000" algn="ctr" rotWithShape="0">
                <a:srgbClr val="000000">
                  <a:alpha val="40000"/>
                </a:srgbClr>
              </a:outerShdw>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000" dirty="0"/>
                <a:t>Exploration Status</a:t>
              </a:r>
            </a:p>
          </p:txBody>
        </p:sp>
        <p:sp>
          <p:nvSpPr>
            <p:cNvPr id="71" name="Rectangular Callout 70"/>
            <p:cNvSpPr/>
            <p:nvPr/>
          </p:nvSpPr>
          <p:spPr>
            <a:xfrm>
              <a:off x="5540451" y="1147560"/>
              <a:ext cx="1269828" cy="642095"/>
            </a:xfrm>
            <a:prstGeom prst="wedgeRectCallout">
              <a:avLst>
                <a:gd name="adj1" fmla="val -121868"/>
                <a:gd name="adj2" fmla="val 134681"/>
              </a:avLst>
            </a:prstGeom>
            <a:solidFill>
              <a:srgbClr val="5C2D91"/>
            </a:solidFill>
            <a:effectLst>
              <a:outerShdw blurRad="50800" dist="76200" dir="2700000" algn="ctr" rotWithShape="0">
                <a:srgbClr val="000000">
                  <a:alpha val="40000"/>
                </a:srgbClr>
              </a:outerShdw>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000" dirty="0"/>
                <a:t>Current</a:t>
              </a:r>
            </a:p>
            <a:p>
              <a:pPr algn="ctr"/>
              <a:r>
                <a:rPr lang="en-US" sz="2000" dirty="0"/>
                <a:t>test</a:t>
              </a:r>
            </a:p>
          </p:txBody>
        </p:sp>
        <p:sp>
          <p:nvSpPr>
            <p:cNvPr id="72" name="Rectangular Callout 71"/>
            <p:cNvSpPr/>
            <p:nvPr/>
          </p:nvSpPr>
          <p:spPr>
            <a:xfrm>
              <a:off x="4718558" y="4720574"/>
              <a:ext cx="3035032" cy="1044897"/>
            </a:xfrm>
            <a:prstGeom prst="wedgeRectCallout">
              <a:avLst>
                <a:gd name="adj1" fmla="val -52356"/>
                <a:gd name="adj2" fmla="val -116059"/>
              </a:avLst>
            </a:prstGeom>
            <a:solidFill>
              <a:srgbClr val="5C2D91"/>
            </a:solidFill>
            <a:effectLst>
              <a:outerShdw blurRad="50800" dist="76200" dir="2700000" algn="ctr" rotWithShape="0">
                <a:srgbClr val="000000">
                  <a:alpha val="40000"/>
                </a:srgbClr>
              </a:outerShdw>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000" dirty="0"/>
                <a:t>Input/output table</a:t>
              </a:r>
            </a:p>
            <a:p>
              <a:pPr algn="ctr"/>
              <a:r>
                <a:rPr lang="en-US" sz="2000" dirty="0"/>
                <a:t>Row = generated test</a:t>
              </a:r>
            </a:p>
            <a:p>
              <a:pPr algn="ctr"/>
              <a:r>
                <a:rPr lang="en-US" sz="2000" dirty="0"/>
                <a:t>Col = input or output</a:t>
              </a:r>
            </a:p>
          </p:txBody>
        </p:sp>
        <p:sp>
          <p:nvSpPr>
            <p:cNvPr id="73" name="Rectangular Callout 72"/>
            <p:cNvSpPr/>
            <p:nvPr/>
          </p:nvSpPr>
          <p:spPr>
            <a:xfrm>
              <a:off x="7090434" y="1360797"/>
              <a:ext cx="1542699" cy="642095"/>
            </a:xfrm>
            <a:prstGeom prst="wedgeRectCallout">
              <a:avLst>
                <a:gd name="adj1" fmla="val -134986"/>
                <a:gd name="adj2" fmla="val 158094"/>
              </a:avLst>
            </a:prstGeom>
            <a:solidFill>
              <a:srgbClr val="5C2D91"/>
            </a:solidFill>
            <a:effectLst>
              <a:outerShdw blurRad="50800" dist="152400" dir="2700000" algn="ctr" rotWithShape="0">
                <a:srgbClr val="000000">
                  <a:alpha val="43137"/>
                </a:srgbClr>
              </a:outerShdw>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000" dirty="0"/>
                <a:t>Coverage, and Runs</a:t>
              </a:r>
            </a:p>
          </p:txBody>
        </p:sp>
        <p:sp>
          <p:nvSpPr>
            <p:cNvPr id="74" name="Rectangular Callout 73"/>
            <p:cNvSpPr/>
            <p:nvPr/>
          </p:nvSpPr>
          <p:spPr>
            <a:xfrm>
              <a:off x="9801533" y="2986599"/>
              <a:ext cx="1889697" cy="666024"/>
            </a:xfrm>
            <a:prstGeom prst="wedgeRectCallout">
              <a:avLst>
                <a:gd name="adj1" fmla="val -86378"/>
                <a:gd name="adj2" fmla="val -24763"/>
              </a:avLst>
            </a:prstGeom>
            <a:solidFill>
              <a:srgbClr val="5C2D91"/>
            </a:solidFill>
            <a:effectLst>
              <a:outerShdw blurRad="50800" dist="76200" dir="2700000" algn="ctr" rotWithShape="0">
                <a:srgbClr val="000000">
                  <a:alpha val="40000"/>
                </a:srgbClr>
              </a:outerShdw>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000" dirty="0"/>
                <a:t>Review Test details</a:t>
              </a:r>
            </a:p>
          </p:txBody>
        </p:sp>
        <p:sp>
          <p:nvSpPr>
            <p:cNvPr id="75" name="Rectangular Callout 74"/>
            <p:cNvSpPr/>
            <p:nvPr/>
          </p:nvSpPr>
          <p:spPr>
            <a:xfrm>
              <a:off x="10196772" y="3782297"/>
              <a:ext cx="1889697" cy="761567"/>
            </a:xfrm>
            <a:prstGeom prst="wedgeRectCallout">
              <a:avLst>
                <a:gd name="adj1" fmla="val -82668"/>
                <a:gd name="adj2" fmla="val -29948"/>
              </a:avLst>
            </a:prstGeom>
            <a:solidFill>
              <a:srgbClr val="5C2D91"/>
            </a:solidFill>
            <a:effectLst>
              <a:outerShdw blurRad="50800" dist="76200" dir="2700000" algn="ctr" rotWithShape="0">
                <a:srgbClr val="000000">
                  <a:alpha val="40000"/>
                </a:srgbClr>
              </a:outerShdw>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000" dirty="0"/>
                <a:t>Exception stack trace</a:t>
              </a:r>
            </a:p>
          </p:txBody>
        </p:sp>
      </p:grpSp>
      <p:grpSp>
        <p:nvGrpSpPr>
          <p:cNvPr id="12" name="Group 11"/>
          <p:cNvGrpSpPr/>
          <p:nvPr/>
        </p:nvGrpSpPr>
        <p:grpSpPr>
          <a:xfrm>
            <a:off x="2806512" y="807430"/>
            <a:ext cx="9410370" cy="4582984"/>
            <a:chOff x="2806512" y="807430"/>
            <a:chExt cx="9410370" cy="4582984"/>
          </a:xfrm>
        </p:grpSpPr>
        <p:pic>
          <p:nvPicPr>
            <p:cNvPr id="76" name="Picture 75"/>
            <p:cNvPicPr>
              <a:picLocks/>
            </p:cNvPicPr>
            <p:nvPr/>
          </p:nvPicPr>
          <p:blipFill>
            <a:blip r:embed="rId9"/>
            <a:stretch>
              <a:fillRect/>
            </a:stretch>
          </p:blipFill>
          <p:spPr>
            <a:xfrm>
              <a:off x="2806512" y="1586667"/>
              <a:ext cx="9410370" cy="3803747"/>
            </a:xfrm>
            <a:prstGeom prst="rect">
              <a:avLst/>
            </a:prstGeom>
            <a:ln>
              <a:noFill/>
            </a:ln>
            <a:effectLst>
              <a:outerShdw blurRad="292100" dist="139700" dir="2700000" algn="tl" rotWithShape="0">
                <a:srgbClr val="333333">
                  <a:alpha val="65000"/>
                </a:srgbClr>
              </a:outerShdw>
            </a:effectLst>
          </p:spPr>
        </p:pic>
        <p:sp>
          <p:nvSpPr>
            <p:cNvPr id="77" name="Rectangular Callout 76"/>
            <p:cNvSpPr/>
            <p:nvPr/>
          </p:nvSpPr>
          <p:spPr>
            <a:xfrm>
              <a:off x="4129045" y="807430"/>
              <a:ext cx="2681234" cy="1001517"/>
            </a:xfrm>
            <a:prstGeom prst="wedgeRectCallout">
              <a:avLst>
                <a:gd name="adj1" fmla="val 24187"/>
                <a:gd name="adj2" fmla="val 149152"/>
              </a:avLst>
            </a:prstGeom>
            <a:solidFill>
              <a:srgbClr val="5C2D91"/>
            </a:solidFill>
            <a:effectLst>
              <a:outerShdw blurRad="50800" dist="76200" dir="2700000" rotWithShape="0">
                <a:srgbClr val="000000">
                  <a:alpha val="35000"/>
                </a:srgbClr>
              </a:outerShdw>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000" dirty="0"/>
                <a:t>Click on an issue for more information</a:t>
              </a:r>
            </a:p>
          </p:txBody>
        </p:sp>
        <p:sp>
          <p:nvSpPr>
            <p:cNvPr id="78" name="Rectangular Callout 77"/>
            <p:cNvSpPr/>
            <p:nvPr/>
          </p:nvSpPr>
          <p:spPr>
            <a:xfrm>
              <a:off x="9918881" y="2092617"/>
              <a:ext cx="1477573" cy="572412"/>
            </a:xfrm>
            <a:prstGeom prst="wedgeRectCallout">
              <a:avLst>
                <a:gd name="adj1" fmla="val -105777"/>
                <a:gd name="adj2" fmla="val 199520"/>
              </a:avLst>
            </a:prstGeom>
            <a:solidFill>
              <a:srgbClr val="5C2D91"/>
            </a:solidFill>
            <a:effectLst>
              <a:outerShdw blurRad="50800" dist="76200" dir="2700000" rotWithShape="0">
                <a:srgbClr val="000000">
                  <a:alpha val="35000"/>
                </a:srgbClr>
              </a:outerShdw>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000" dirty="0"/>
                <a:t>Take action</a:t>
              </a:r>
            </a:p>
          </p:txBody>
        </p:sp>
      </p:grpSp>
      <p:grpSp>
        <p:nvGrpSpPr>
          <p:cNvPr id="13" name="Group 12"/>
          <p:cNvGrpSpPr/>
          <p:nvPr/>
        </p:nvGrpSpPr>
        <p:grpSpPr>
          <a:xfrm>
            <a:off x="2805505" y="583221"/>
            <a:ext cx="9393947" cy="5847430"/>
            <a:chOff x="2805505" y="583221"/>
            <a:chExt cx="9393947" cy="5847430"/>
          </a:xfrm>
        </p:grpSpPr>
        <p:pic>
          <p:nvPicPr>
            <p:cNvPr id="84" name="Picture 83"/>
            <p:cNvPicPr>
              <a:picLocks noChangeAspect="1"/>
            </p:cNvPicPr>
            <p:nvPr/>
          </p:nvPicPr>
          <p:blipFill>
            <a:blip r:embed="rId10"/>
            <a:stretch>
              <a:fillRect/>
            </a:stretch>
          </p:blipFill>
          <p:spPr>
            <a:xfrm>
              <a:off x="2805505" y="798038"/>
              <a:ext cx="9393947" cy="5632613"/>
            </a:xfrm>
            <a:prstGeom prst="rect">
              <a:avLst/>
            </a:prstGeom>
            <a:ln>
              <a:noFill/>
            </a:ln>
            <a:effectLst>
              <a:outerShdw blurRad="292100" dist="139700" dir="2700000" algn="tl" rotWithShape="0">
                <a:srgbClr val="333333">
                  <a:alpha val="65000"/>
                </a:srgbClr>
              </a:outerShdw>
            </a:effectLst>
          </p:spPr>
        </p:pic>
        <p:sp>
          <p:nvSpPr>
            <p:cNvPr id="85" name="Rectangular Callout 84"/>
            <p:cNvSpPr/>
            <p:nvPr/>
          </p:nvSpPr>
          <p:spPr>
            <a:xfrm>
              <a:off x="6996209" y="3814520"/>
              <a:ext cx="1817100" cy="537723"/>
            </a:xfrm>
            <a:prstGeom prst="wedgeRectCallout">
              <a:avLst>
                <a:gd name="adj1" fmla="val -44696"/>
                <a:gd name="adj2" fmla="val 118108"/>
              </a:avLst>
            </a:prstGeom>
            <a:solidFill>
              <a:srgbClr val="5C2D91"/>
            </a:solidFill>
            <a:effectLst>
              <a:outerShdw blurRad="50800" dist="76200" dir="2700000" rotWithShape="0">
                <a:srgbClr val="000000">
                  <a:alpha val="35000"/>
                </a:srgbClr>
              </a:outerShdw>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000" dirty="0"/>
                <a:t>Smart Unit Tests</a:t>
              </a:r>
            </a:p>
          </p:txBody>
        </p:sp>
        <p:sp>
          <p:nvSpPr>
            <p:cNvPr id="86" name="Rectangular Callout 85"/>
            <p:cNvSpPr/>
            <p:nvPr/>
          </p:nvSpPr>
          <p:spPr>
            <a:xfrm>
              <a:off x="7882863" y="583221"/>
              <a:ext cx="3702918" cy="855405"/>
            </a:xfrm>
            <a:prstGeom prst="wedgeRectCallout">
              <a:avLst>
                <a:gd name="adj1" fmla="val 21439"/>
                <a:gd name="adj2" fmla="val 148033"/>
              </a:avLst>
            </a:prstGeom>
            <a:solidFill>
              <a:srgbClr val="5C2D91"/>
            </a:solidFill>
            <a:effectLst>
              <a:outerShdw blurRad="50800" dist="76200" dir="2700000" rotWithShape="0">
                <a:srgbClr val="000000">
                  <a:alpha val="35000"/>
                </a:srgbClr>
              </a:outerShdw>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000" dirty="0"/>
                <a:t>Automatically saved, and evolved, as a Unit Test project</a:t>
              </a:r>
            </a:p>
          </p:txBody>
        </p:sp>
        <p:sp>
          <p:nvSpPr>
            <p:cNvPr id="87" name="Rectangular Callout 86"/>
            <p:cNvSpPr/>
            <p:nvPr/>
          </p:nvSpPr>
          <p:spPr>
            <a:xfrm>
              <a:off x="4018230" y="1441069"/>
              <a:ext cx="1817100" cy="875173"/>
            </a:xfrm>
            <a:prstGeom prst="wedgeRectCallout">
              <a:avLst>
                <a:gd name="adj1" fmla="val -47985"/>
                <a:gd name="adj2" fmla="val 85070"/>
              </a:avLst>
            </a:prstGeom>
            <a:solidFill>
              <a:srgbClr val="5C2D91"/>
            </a:solidFill>
            <a:effectLst>
              <a:outerShdw blurRad="50800" dist="76200" dir="2700000" rotWithShape="0">
                <a:srgbClr val="000000">
                  <a:alpha val="35000"/>
                </a:srgbClr>
              </a:outerShdw>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000" dirty="0"/>
                <a:t>Full Test Explorer integration</a:t>
              </a:r>
            </a:p>
          </p:txBody>
        </p:sp>
        <p:sp>
          <p:nvSpPr>
            <p:cNvPr id="88" name="Rectangular Callout 87"/>
            <p:cNvSpPr/>
            <p:nvPr/>
          </p:nvSpPr>
          <p:spPr>
            <a:xfrm>
              <a:off x="9734322" y="3376382"/>
              <a:ext cx="2189671" cy="816856"/>
            </a:xfrm>
            <a:prstGeom prst="wedgeRectCallout">
              <a:avLst>
                <a:gd name="adj1" fmla="val 31036"/>
                <a:gd name="adj2" fmla="val 212003"/>
              </a:avLst>
            </a:prstGeom>
            <a:solidFill>
              <a:srgbClr val="5C2D91"/>
            </a:solidFill>
            <a:effectLst>
              <a:outerShdw blurRad="50800" dist="76200" dir="2700000" rotWithShape="0">
                <a:srgbClr val="000000">
                  <a:alpha val="35000"/>
                </a:srgbClr>
              </a:outerShdw>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000" dirty="0"/>
                <a:t>Generated Unit Tests</a:t>
              </a:r>
            </a:p>
          </p:txBody>
        </p:sp>
      </p:grpSp>
    </p:spTree>
    <p:extLst>
      <p:ext uri="{BB962C8B-B14F-4D97-AF65-F5344CB8AC3E}">
        <p14:creationId xmlns:p14="http://schemas.microsoft.com/office/powerpoint/2010/main" val="33285581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xit" presetSubtype="2" fill="hold" nodeType="withEffect">
                                  <p:stCondLst>
                                    <p:cond delay="0"/>
                                  </p:stCondLst>
                                  <p:childTnLst>
                                    <p:anim calcmode="lin" valueType="num">
                                      <p:cBhvr additive="base">
                                        <p:cTn id="10" dur="500"/>
                                        <p:tgtEl>
                                          <p:spTgt spid="4"/>
                                        </p:tgtEl>
                                        <p:attrNameLst>
                                          <p:attrName>ppt_x</p:attrName>
                                        </p:attrNameLst>
                                      </p:cBhvr>
                                      <p:tavLst>
                                        <p:tav tm="0">
                                          <p:val>
                                            <p:strVal val="ppt_x"/>
                                          </p:val>
                                        </p:tav>
                                        <p:tav tm="100000">
                                          <p:val>
                                            <p:strVal val="1+ppt_w/2"/>
                                          </p:val>
                                        </p:tav>
                                      </p:tavLst>
                                    </p:anim>
                                    <p:anim calcmode="lin" valueType="num">
                                      <p:cBhvr additive="base">
                                        <p:cTn id="11" dur="500"/>
                                        <p:tgtEl>
                                          <p:spTgt spid="4"/>
                                        </p:tgtEl>
                                        <p:attrNameLst>
                                          <p:attrName>ppt_y</p:attrName>
                                        </p:attrNameLst>
                                      </p:cBhvr>
                                      <p:tavLst>
                                        <p:tav tm="0">
                                          <p:val>
                                            <p:strVal val="ppt_y"/>
                                          </p:val>
                                        </p:tav>
                                        <p:tav tm="100000">
                                          <p:val>
                                            <p:strVal val="ppt_y"/>
                                          </p:val>
                                        </p:tav>
                                      </p:tavLst>
                                    </p:anim>
                                    <p:set>
                                      <p:cBhvr>
                                        <p:cTn id="12" dur="1" fill="hold">
                                          <p:stCondLst>
                                            <p:cond delay="499"/>
                                          </p:stCondLst>
                                        </p:cTn>
                                        <p:tgtEl>
                                          <p:spTgt spid="4"/>
                                        </p:tgtEl>
                                        <p:attrNameLst>
                                          <p:attrName>style.visibility</p:attrName>
                                        </p:attrNameLst>
                                      </p:cBhvr>
                                      <p:to>
                                        <p:strVal val="hidden"/>
                                      </p:to>
                                    </p:set>
                                  </p:childTnLst>
                                </p:cTn>
                              </p:par>
                              <p:par>
                                <p:cTn id="13" presetID="2" presetClass="entr" presetSubtype="2"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anim calcmode="lin" valueType="num">
                                      <p:cBhvr additive="base">
                                        <p:cTn id="15" dur="500" fill="hold"/>
                                        <p:tgtEl>
                                          <p:spTgt spid="1026"/>
                                        </p:tgtEl>
                                        <p:attrNameLst>
                                          <p:attrName>ppt_x</p:attrName>
                                        </p:attrNameLst>
                                      </p:cBhvr>
                                      <p:tavLst>
                                        <p:tav tm="0">
                                          <p:val>
                                            <p:strVal val="1+#ppt_w/2"/>
                                          </p:val>
                                        </p:tav>
                                        <p:tav tm="100000">
                                          <p:val>
                                            <p:strVal val="#ppt_x"/>
                                          </p:val>
                                        </p:tav>
                                      </p:tavLst>
                                    </p:anim>
                                    <p:anim calcmode="lin" valueType="num">
                                      <p:cBhvr additive="base">
                                        <p:cTn id="16" dur="500" fill="hold"/>
                                        <p:tgtEl>
                                          <p:spTgt spid="102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1+#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par>
                                <p:cTn id="23" presetID="2" presetClass="exit" presetSubtype="2" fill="hold" nodeType="withEffect">
                                  <p:stCondLst>
                                    <p:cond delay="0"/>
                                  </p:stCondLst>
                                  <p:childTnLst>
                                    <p:anim calcmode="lin" valueType="num">
                                      <p:cBhvr additive="base">
                                        <p:cTn id="24" dur="500"/>
                                        <p:tgtEl>
                                          <p:spTgt spid="1026"/>
                                        </p:tgtEl>
                                        <p:attrNameLst>
                                          <p:attrName>ppt_x</p:attrName>
                                        </p:attrNameLst>
                                      </p:cBhvr>
                                      <p:tavLst>
                                        <p:tav tm="0">
                                          <p:val>
                                            <p:strVal val="ppt_x"/>
                                          </p:val>
                                        </p:tav>
                                        <p:tav tm="100000">
                                          <p:val>
                                            <p:strVal val="1+ppt_w/2"/>
                                          </p:val>
                                        </p:tav>
                                      </p:tavLst>
                                    </p:anim>
                                    <p:anim calcmode="lin" valueType="num">
                                      <p:cBhvr additive="base">
                                        <p:cTn id="25" dur="500"/>
                                        <p:tgtEl>
                                          <p:spTgt spid="1026"/>
                                        </p:tgtEl>
                                        <p:attrNameLst>
                                          <p:attrName>ppt_y</p:attrName>
                                        </p:attrNameLst>
                                      </p:cBhvr>
                                      <p:tavLst>
                                        <p:tav tm="0">
                                          <p:val>
                                            <p:strVal val="ppt_y"/>
                                          </p:val>
                                        </p:tav>
                                        <p:tav tm="100000">
                                          <p:val>
                                            <p:strVal val="ppt_y"/>
                                          </p:val>
                                        </p:tav>
                                      </p:tavLst>
                                    </p:anim>
                                    <p:set>
                                      <p:cBhvr>
                                        <p:cTn id="26" dur="1" fill="hold">
                                          <p:stCondLst>
                                            <p:cond delay="499"/>
                                          </p:stCondLst>
                                        </p:cTn>
                                        <p:tgtEl>
                                          <p:spTgt spid="1026"/>
                                        </p:tgtEl>
                                        <p:attrNameLst>
                                          <p:attrName>style.visibility</p:attrName>
                                        </p:attrNameLst>
                                      </p:cBhvr>
                                      <p:to>
                                        <p:strVal val="hidden"/>
                                      </p:to>
                                    </p:set>
                                  </p:childTnLst>
                                </p:cTn>
                              </p:par>
                              <p:par>
                                <p:cTn id="27" presetID="3" presetClass="emph" presetSubtype="2" fill="hold" nodeType="withEffect">
                                  <p:stCondLst>
                                    <p:cond delay="0"/>
                                  </p:stCondLst>
                                  <p:childTnLst>
                                    <p:animClr clrSpc="rgb" dir="cw">
                                      <p:cBhvr override="childStyle">
                                        <p:cTn id="28" dur="1000" fill="hold"/>
                                        <p:tgtEl>
                                          <p:spTgt spid="3">
                                            <p:txEl>
                                              <p:pRg st="0" end="0"/>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0" end="0"/>
                                            </p:txEl>
                                          </p:spTgt>
                                        </p:tgtEl>
                                        <p:attrNameLst>
                                          <p:attrName>ppt_c</p:attrName>
                                        </p:attrNameLst>
                                      </p:cBhvr>
                                      <p:to>
                                        <a:srgbClr val="F2F2F2"/>
                                      </p:to>
                                    </p:animClr>
                                  </p:subTnLst>
                                </p:cTn>
                              </p:par>
                            </p:childTnLst>
                          </p:cTn>
                        </p:par>
                      </p:childTnLst>
                    </p:cTn>
                  </p:par>
                  <p:par>
                    <p:cTn id="29" fill="hold">
                      <p:stCondLst>
                        <p:cond delay="indefinite"/>
                      </p:stCondLst>
                      <p:childTnLst>
                        <p:par>
                          <p:cTn id="30" fill="hold">
                            <p:stCondLst>
                              <p:cond delay="0"/>
                            </p:stCondLst>
                            <p:childTnLst>
                              <p:par>
                                <p:cTn id="31" presetID="2" presetClass="entr" presetSubtype="2"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1+#ppt_w/2"/>
                                          </p:val>
                                        </p:tav>
                                        <p:tav tm="100000">
                                          <p:val>
                                            <p:strVal val="#ppt_x"/>
                                          </p:val>
                                        </p:tav>
                                      </p:tavLst>
                                    </p:anim>
                                    <p:anim calcmode="lin" valueType="num">
                                      <p:cBhvr additive="base">
                                        <p:cTn id="34" dur="500" fill="hold"/>
                                        <p:tgtEl>
                                          <p:spTgt spid="11"/>
                                        </p:tgtEl>
                                        <p:attrNameLst>
                                          <p:attrName>ppt_y</p:attrName>
                                        </p:attrNameLst>
                                      </p:cBhvr>
                                      <p:tavLst>
                                        <p:tav tm="0">
                                          <p:val>
                                            <p:strVal val="#ppt_y"/>
                                          </p:val>
                                        </p:tav>
                                        <p:tav tm="100000">
                                          <p:val>
                                            <p:strVal val="#ppt_y"/>
                                          </p:val>
                                        </p:tav>
                                      </p:tavLst>
                                    </p:anim>
                                  </p:childTnLst>
                                </p:cTn>
                              </p:par>
                              <p:par>
                                <p:cTn id="35" presetID="2" presetClass="exit" presetSubtype="2" fill="hold" nodeType="withEffect">
                                  <p:stCondLst>
                                    <p:cond delay="0"/>
                                  </p:stCondLst>
                                  <p:childTnLst>
                                    <p:anim calcmode="lin" valueType="num">
                                      <p:cBhvr additive="base">
                                        <p:cTn id="36" dur="500"/>
                                        <p:tgtEl>
                                          <p:spTgt spid="7"/>
                                        </p:tgtEl>
                                        <p:attrNameLst>
                                          <p:attrName>ppt_x</p:attrName>
                                        </p:attrNameLst>
                                      </p:cBhvr>
                                      <p:tavLst>
                                        <p:tav tm="0">
                                          <p:val>
                                            <p:strVal val="ppt_x"/>
                                          </p:val>
                                        </p:tav>
                                        <p:tav tm="100000">
                                          <p:val>
                                            <p:strVal val="1+ppt_w/2"/>
                                          </p:val>
                                        </p:tav>
                                      </p:tavLst>
                                    </p:anim>
                                    <p:anim calcmode="lin" valueType="num">
                                      <p:cBhvr additive="base">
                                        <p:cTn id="37" dur="500"/>
                                        <p:tgtEl>
                                          <p:spTgt spid="7"/>
                                        </p:tgtEl>
                                        <p:attrNameLst>
                                          <p:attrName>ppt_y</p:attrName>
                                        </p:attrNameLst>
                                      </p:cBhvr>
                                      <p:tavLst>
                                        <p:tav tm="0">
                                          <p:val>
                                            <p:strVal val="ppt_y"/>
                                          </p:val>
                                        </p:tav>
                                        <p:tav tm="100000">
                                          <p:val>
                                            <p:strVal val="ppt_y"/>
                                          </p:val>
                                        </p:tav>
                                      </p:tavLst>
                                    </p:anim>
                                    <p:set>
                                      <p:cBhvr>
                                        <p:cTn id="38" dur="1" fill="hold">
                                          <p:stCondLst>
                                            <p:cond delay="499"/>
                                          </p:stCondLst>
                                        </p:cTn>
                                        <p:tgtEl>
                                          <p:spTgt spid="7"/>
                                        </p:tgtEl>
                                        <p:attrNameLst>
                                          <p:attrName>style.visibility</p:attrName>
                                        </p:attrNameLst>
                                      </p:cBhvr>
                                      <p:to>
                                        <p:strVal val="hidden"/>
                                      </p:to>
                                    </p:set>
                                  </p:childTnLst>
                                </p:cTn>
                              </p:par>
                              <p:par>
                                <p:cTn id="39" presetID="3" presetClass="emph" presetSubtype="2" fill="hold" nodeType="withEffect">
                                  <p:stCondLst>
                                    <p:cond delay="0"/>
                                  </p:stCondLst>
                                  <p:childTnLst>
                                    <p:animClr clrSpc="rgb" dir="cw">
                                      <p:cBhvr override="childStyle">
                                        <p:cTn id="40" dur="1000" fill="hold"/>
                                        <p:tgtEl>
                                          <p:spTgt spid="3">
                                            <p:txEl>
                                              <p:pRg st="1" end="1"/>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1" end="1"/>
                                            </p:txEl>
                                          </p:spTgt>
                                        </p:tgtEl>
                                        <p:attrNameLst>
                                          <p:attrName>ppt_c</p:attrName>
                                        </p:attrNameLst>
                                      </p:cBhvr>
                                      <p:to>
                                        <a:srgbClr val="F2F2F2"/>
                                      </p:to>
                                    </p:animClr>
                                  </p:sub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1+#ppt_w/2"/>
                                          </p:val>
                                        </p:tav>
                                        <p:tav tm="100000">
                                          <p:val>
                                            <p:strVal val="#ppt_x"/>
                                          </p:val>
                                        </p:tav>
                                      </p:tavLst>
                                    </p:anim>
                                    <p:anim calcmode="lin" valueType="num">
                                      <p:cBhvr additive="base">
                                        <p:cTn id="46" dur="500" fill="hold"/>
                                        <p:tgtEl>
                                          <p:spTgt spid="12"/>
                                        </p:tgtEl>
                                        <p:attrNameLst>
                                          <p:attrName>ppt_y</p:attrName>
                                        </p:attrNameLst>
                                      </p:cBhvr>
                                      <p:tavLst>
                                        <p:tav tm="0">
                                          <p:val>
                                            <p:strVal val="#ppt_y"/>
                                          </p:val>
                                        </p:tav>
                                        <p:tav tm="100000">
                                          <p:val>
                                            <p:strVal val="#ppt_y"/>
                                          </p:val>
                                        </p:tav>
                                      </p:tavLst>
                                    </p:anim>
                                  </p:childTnLst>
                                </p:cTn>
                              </p:par>
                              <p:par>
                                <p:cTn id="47" presetID="2" presetClass="exit" presetSubtype="2" fill="hold" nodeType="withEffect">
                                  <p:stCondLst>
                                    <p:cond delay="0"/>
                                  </p:stCondLst>
                                  <p:childTnLst>
                                    <p:anim calcmode="lin" valueType="num">
                                      <p:cBhvr additive="base">
                                        <p:cTn id="48" dur="500"/>
                                        <p:tgtEl>
                                          <p:spTgt spid="11"/>
                                        </p:tgtEl>
                                        <p:attrNameLst>
                                          <p:attrName>ppt_x</p:attrName>
                                        </p:attrNameLst>
                                      </p:cBhvr>
                                      <p:tavLst>
                                        <p:tav tm="0">
                                          <p:val>
                                            <p:strVal val="ppt_x"/>
                                          </p:val>
                                        </p:tav>
                                        <p:tav tm="100000">
                                          <p:val>
                                            <p:strVal val="1+ppt_w/2"/>
                                          </p:val>
                                        </p:tav>
                                      </p:tavLst>
                                    </p:anim>
                                    <p:anim calcmode="lin" valueType="num">
                                      <p:cBhvr additive="base">
                                        <p:cTn id="49" dur="500"/>
                                        <p:tgtEl>
                                          <p:spTgt spid="11"/>
                                        </p:tgtEl>
                                        <p:attrNameLst>
                                          <p:attrName>ppt_y</p:attrName>
                                        </p:attrNameLst>
                                      </p:cBhvr>
                                      <p:tavLst>
                                        <p:tav tm="0">
                                          <p:val>
                                            <p:strVal val="ppt_y"/>
                                          </p:val>
                                        </p:tav>
                                        <p:tav tm="100000">
                                          <p:val>
                                            <p:strVal val="ppt_y"/>
                                          </p:val>
                                        </p:tav>
                                      </p:tavLst>
                                    </p:anim>
                                    <p:set>
                                      <p:cBhvr>
                                        <p:cTn id="50" dur="1" fill="hold">
                                          <p:stCondLst>
                                            <p:cond delay="499"/>
                                          </p:stCondLst>
                                        </p:cTn>
                                        <p:tgtEl>
                                          <p:spTgt spid="11"/>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500" fill="hold"/>
                                        <p:tgtEl>
                                          <p:spTgt spid="6"/>
                                        </p:tgtEl>
                                        <p:attrNameLst>
                                          <p:attrName>ppt_x</p:attrName>
                                        </p:attrNameLst>
                                      </p:cBhvr>
                                      <p:tavLst>
                                        <p:tav tm="0">
                                          <p:val>
                                            <p:strVal val="1+#ppt_w/2"/>
                                          </p:val>
                                        </p:tav>
                                        <p:tav tm="100000">
                                          <p:val>
                                            <p:strVal val="#ppt_x"/>
                                          </p:val>
                                        </p:tav>
                                      </p:tavLst>
                                    </p:anim>
                                    <p:anim calcmode="lin" valueType="num">
                                      <p:cBhvr additive="base">
                                        <p:cTn id="56" dur="500" fill="hold"/>
                                        <p:tgtEl>
                                          <p:spTgt spid="6"/>
                                        </p:tgtEl>
                                        <p:attrNameLst>
                                          <p:attrName>ppt_y</p:attrName>
                                        </p:attrNameLst>
                                      </p:cBhvr>
                                      <p:tavLst>
                                        <p:tav tm="0">
                                          <p:val>
                                            <p:strVal val="#ppt_y"/>
                                          </p:val>
                                        </p:tav>
                                        <p:tav tm="100000">
                                          <p:val>
                                            <p:strVal val="#ppt_y"/>
                                          </p:val>
                                        </p:tav>
                                      </p:tavLst>
                                    </p:anim>
                                  </p:childTnLst>
                                </p:cTn>
                              </p:par>
                              <p:par>
                                <p:cTn id="57" presetID="2" presetClass="exit" presetSubtype="2" fill="hold" nodeType="withEffect">
                                  <p:stCondLst>
                                    <p:cond delay="0"/>
                                  </p:stCondLst>
                                  <p:childTnLst>
                                    <p:anim calcmode="lin" valueType="num">
                                      <p:cBhvr additive="base">
                                        <p:cTn id="58" dur="500"/>
                                        <p:tgtEl>
                                          <p:spTgt spid="5"/>
                                        </p:tgtEl>
                                        <p:attrNameLst>
                                          <p:attrName>ppt_x</p:attrName>
                                        </p:attrNameLst>
                                      </p:cBhvr>
                                      <p:tavLst>
                                        <p:tav tm="0">
                                          <p:val>
                                            <p:strVal val="ppt_x"/>
                                          </p:val>
                                        </p:tav>
                                        <p:tav tm="100000">
                                          <p:val>
                                            <p:strVal val="1+ppt_w/2"/>
                                          </p:val>
                                        </p:tav>
                                      </p:tavLst>
                                    </p:anim>
                                    <p:anim calcmode="lin" valueType="num">
                                      <p:cBhvr additive="base">
                                        <p:cTn id="59" dur="500"/>
                                        <p:tgtEl>
                                          <p:spTgt spid="5"/>
                                        </p:tgtEl>
                                        <p:attrNameLst>
                                          <p:attrName>ppt_y</p:attrName>
                                        </p:attrNameLst>
                                      </p:cBhvr>
                                      <p:tavLst>
                                        <p:tav tm="0">
                                          <p:val>
                                            <p:strVal val="ppt_y"/>
                                          </p:val>
                                        </p:tav>
                                        <p:tav tm="100000">
                                          <p:val>
                                            <p:strVal val="ppt_y"/>
                                          </p:val>
                                        </p:tav>
                                      </p:tavLst>
                                    </p:anim>
                                    <p:set>
                                      <p:cBhvr>
                                        <p:cTn id="60" dur="1" fill="hold">
                                          <p:stCondLst>
                                            <p:cond delay="499"/>
                                          </p:stCondLst>
                                        </p:cTn>
                                        <p:tgtEl>
                                          <p:spTgt spid="5"/>
                                        </p:tgtEl>
                                        <p:attrNameLst>
                                          <p:attrName>style.visibility</p:attrName>
                                        </p:attrNameLst>
                                      </p:cBhvr>
                                      <p:to>
                                        <p:strVal val="hidden"/>
                                      </p:to>
                                    </p:set>
                                  </p:childTnLst>
                                </p:cTn>
                              </p:par>
                              <p:par>
                                <p:cTn id="61" presetID="3" presetClass="emph" presetSubtype="2" fill="hold" nodeType="withEffect">
                                  <p:stCondLst>
                                    <p:cond delay="0"/>
                                  </p:stCondLst>
                                  <p:childTnLst>
                                    <p:animClr clrSpc="rgb" dir="cw">
                                      <p:cBhvr override="childStyle">
                                        <p:cTn id="62" dur="1000" fill="hold"/>
                                        <p:tgtEl>
                                          <p:spTgt spid="3">
                                            <p:txEl>
                                              <p:pRg st="2" end="2"/>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2" end="2"/>
                                            </p:txEl>
                                          </p:spTgt>
                                        </p:tgtEl>
                                        <p:attrNameLst>
                                          <p:attrName>ppt_c</p:attrName>
                                        </p:attrNameLst>
                                      </p:cBhvr>
                                      <p:to>
                                        <a:srgbClr val="F2F2F2"/>
                                      </p:to>
                                    </p:animClr>
                                  </p:subTnLst>
                                </p:cTn>
                              </p:par>
                            </p:childTnLst>
                          </p:cTn>
                        </p:par>
                      </p:childTnLst>
                    </p:cTn>
                  </p:par>
                  <p:par>
                    <p:cTn id="63" fill="hold">
                      <p:stCondLst>
                        <p:cond delay="indefinite"/>
                      </p:stCondLst>
                      <p:childTnLst>
                        <p:par>
                          <p:cTn id="64" fill="hold">
                            <p:stCondLst>
                              <p:cond delay="0"/>
                            </p:stCondLst>
                            <p:childTnLst>
                              <p:par>
                                <p:cTn id="65" presetID="2" presetClass="entr" presetSubtype="2" fill="hold" nodeType="clickEffect">
                                  <p:stCondLst>
                                    <p:cond delay="0"/>
                                  </p:stCondLst>
                                  <p:childTnLst>
                                    <p:set>
                                      <p:cBhvr>
                                        <p:cTn id="66" dur="1" fill="hold">
                                          <p:stCondLst>
                                            <p:cond delay="0"/>
                                          </p:stCondLst>
                                        </p:cTn>
                                        <p:tgtEl>
                                          <p:spTgt spid="13"/>
                                        </p:tgtEl>
                                        <p:attrNameLst>
                                          <p:attrName>style.visibility</p:attrName>
                                        </p:attrNameLst>
                                      </p:cBhvr>
                                      <p:to>
                                        <p:strVal val="visible"/>
                                      </p:to>
                                    </p:set>
                                    <p:anim calcmode="lin" valueType="num">
                                      <p:cBhvr additive="base">
                                        <p:cTn id="67" dur="500" fill="hold"/>
                                        <p:tgtEl>
                                          <p:spTgt spid="13"/>
                                        </p:tgtEl>
                                        <p:attrNameLst>
                                          <p:attrName>ppt_x</p:attrName>
                                        </p:attrNameLst>
                                      </p:cBhvr>
                                      <p:tavLst>
                                        <p:tav tm="0">
                                          <p:val>
                                            <p:strVal val="1+#ppt_w/2"/>
                                          </p:val>
                                        </p:tav>
                                        <p:tav tm="100000">
                                          <p:val>
                                            <p:strVal val="#ppt_x"/>
                                          </p:val>
                                        </p:tav>
                                      </p:tavLst>
                                    </p:anim>
                                    <p:anim calcmode="lin" valueType="num">
                                      <p:cBhvr additive="base">
                                        <p:cTn id="68" dur="500" fill="hold"/>
                                        <p:tgtEl>
                                          <p:spTgt spid="13"/>
                                        </p:tgtEl>
                                        <p:attrNameLst>
                                          <p:attrName>ppt_y</p:attrName>
                                        </p:attrNameLst>
                                      </p:cBhvr>
                                      <p:tavLst>
                                        <p:tav tm="0">
                                          <p:val>
                                            <p:strVal val="#ppt_y"/>
                                          </p:val>
                                        </p:tav>
                                        <p:tav tm="100000">
                                          <p:val>
                                            <p:strVal val="#ppt_y"/>
                                          </p:val>
                                        </p:tav>
                                      </p:tavLst>
                                    </p:anim>
                                  </p:childTnLst>
                                </p:cTn>
                              </p:par>
                              <p:par>
                                <p:cTn id="69" presetID="2" presetClass="exit" presetSubtype="2" fill="hold" nodeType="withEffect">
                                  <p:stCondLst>
                                    <p:cond delay="0"/>
                                  </p:stCondLst>
                                  <p:childTnLst>
                                    <p:anim calcmode="lin" valueType="num">
                                      <p:cBhvr additive="base">
                                        <p:cTn id="70" dur="500"/>
                                        <p:tgtEl>
                                          <p:spTgt spid="12"/>
                                        </p:tgtEl>
                                        <p:attrNameLst>
                                          <p:attrName>ppt_x</p:attrName>
                                        </p:attrNameLst>
                                      </p:cBhvr>
                                      <p:tavLst>
                                        <p:tav tm="0">
                                          <p:val>
                                            <p:strVal val="ppt_x"/>
                                          </p:val>
                                        </p:tav>
                                        <p:tav tm="100000">
                                          <p:val>
                                            <p:strVal val="1+ppt_w/2"/>
                                          </p:val>
                                        </p:tav>
                                      </p:tavLst>
                                    </p:anim>
                                    <p:anim calcmode="lin" valueType="num">
                                      <p:cBhvr additive="base">
                                        <p:cTn id="71" dur="500"/>
                                        <p:tgtEl>
                                          <p:spTgt spid="12"/>
                                        </p:tgtEl>
                                        <p:attrNameLst>
                                          <p:attrName>ppt_y</p:attrName>
                                        </p:attrNameLst>
                                      </p:cBhvr>
                                      <p:tavLst>
                                        <p:tav tm="0">
                                          <p:val>
                                            <p:strVal val="ppt_y"/>
                                          </p:val>
                                        </p:tav>
                                        <p:tav tm="100000">
                                          <p:val>
                                            <p:strVal val="ppt_y"/>
                                          </p:val>
                                        </p:tav>
                                      </p:tavLst>
                                    </p:anim>
                                    <p:set>
                                      <p:cBhvr>
                                        <p:cTn id="72" dur="1" fill="hold">
                                          <p:stCondLst>
                                            <p:cond delay="499"/>
                                          </p:stCondLst>
                                        </p:cTn>
                                        <p:tgtEl>
                                          <p:spTgt spid="12"/>
                                        </p:tgtEl>
                                        <p:attrNameLst>
                                          <p:attrName>style.visibility</p:attrName>
                                        </p:attrNameLst>
                                      </p:cBhvr>
                                      <p:to>
                                        <p:strVal val="hidden"/>
                                      </p:to>
                                    </p:set>
                                  </p:childTnLst>
                                </p:cTn>
                              </p:par>
                              <p:par>
                                <p:cTn id="73" presetID="3" presetClass="emph" presetSubtype="2" fill="hold" nodeType="withEffect">
                                  <p:stCondLst>
                                    <p:cond delay="0"/>
                                  </p:stCondLst>
                                  <p:childTnLst>
                                    <p:animClr clrSpc="rgb" dir="cw">
                                      <p:cBhvr override="childStyle">
                                        <p:cTn id="74" dur="1000" fill="hold"/>
                                        <p:tgtEl>
                                          <p:spTgt spid="3">
                                            <p:txEl>
                                              <p:pRg st="3" end="3"/>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3" end="3"/>
                                            </p:txEl>
                                          </p:spTgt>
                                        </p:tgtEl>
                                        <p:attrNameLst>
                                          <p:attrName>ppt_c</p:attrName>
                                        </p:attrNameLst>
                                      </p:cBhvr>
                                      <p:to>
                                        <a:srgbClr val="F2F2F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94225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6ABD9"/>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71113" y="1826498"/>
            <a:ext cx="11934883" cy="4067249"/>
          </a:xfrm>
          <a:prstGeom prst="rect">
            <a:avLst/>
          </a:prstGeom>
        </p:spPr>
      </p:pic>
      <p:grpSp>
        <p:nvGrpSpPr>
          <p:cNvPr id="2" name="Group 1"/>
          <p:cNvGrpSpPr/>
          <p:nvPr/>
        </p:nvGrpSpPr>
        <p:grpSpPr>
          <a:xfrm>
            <a:off x="4531796" y="2685733"/>
            <a:ext cx="2641088" cy="2673035"/>
            <a:chOff x="8805791" y="3825484"/>
            <a:chExt cx="2641463" cy="2673414"/>
          </a:xfrm>
        </p:grpSpPr>
        <p:sp>
          <p:nvSpPr>
            <p:cNvPr id="12" name="Oval 11"/>
            <p:cNvSpPr/>
            <p:nvPr/>
          </p:nvSpPr>
          <p:spPr bwMode="auto">
            <a:xfrm>
              <a:off x="8883198" y="3934842"/>
              <a:ext cx="2564056" cy="2564056"/>
            </a:xfrm>
            <a:prstGeom prst="ellipse">
              <a:avLst/>
            </a:prstGeom>
            <a:solidFill>
              <a:srgbClr val="FFFFFF">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algn="ctr" defTabSz="1267825" fontAlgn="base">
                <a:lnSpc>
                  <a:spcPct val="90000"/>
                </a:lnSpc>
                <a:spcBef>
                  <a:spcPct val="0"/>
                </a:spcBef>
                <a:spcAft>
                  <a:spcPct val="0"/>
                </a:spcAft>
              </a:pPr>
              <a:endParaRPr lang="en-US" sz="3264"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8805791" y="3825484"/>
              <a:ext cx="2345154" cy="2647969"/>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5" name="Rectangle 14"/>
          <p:cNvSpPr/>
          <p:nvPr/>
        </p:nvSpPr>
        <p:spPr>
          <a:xfrm>
            <a:off x="12580274" y="2024107"/>
            <a:ext cx="4286319" cy="1938608"/>
          </a:xfrm>
          <a:prstGeom prst="rect">
            <a:avLst/>
          </a:prstGeom>
        </p:spPr>
        <p:txBody>
          <a:bodyPr wrap="square">
            <a:spAutoFit/>
          </a:bodyPr>
          <a:lstStyle/>
          <a:p>
            <a:pPr defTabSz="932597"/>
            <a:r>
              <a:rPr lang="en-US" sz="3999" kern="0" spc="-190" dirty="0">
                <a:solidFill>
                  <a:srgbClr val="FFFFFF"/>
                </a:solidFill>
              </a:rPr>
              <a:t>Visual Studio Online</a:t>
            </a:r>
            <a:endParaRPr lang="en-US" sz="1199" kern="0" dirty="0">
              <a:solidFill>
                <a:srgbClr val="FFFFFF"/>
              </a:solidFill>
            </a:endParaRPr>
          </a:p>
          <a:p>
            <a:pPr defTabSz="932597">
              <a:defRPr/>
            </a:pPr>
            <a:r>
              <a:rPr lang="en-US" sz="3999" kern="0" spc="-190" dirty="0">
                <a:solidFill>
                  <a:srgbClr val="FFFFFF"/>
                </a:solidFill>
              </a:rPr>
              <a:t>Visual Studio</a:t>
            </a:r>
          </a:p>
          <a:p>
            <a:pPr defTabSz="932597">
              <a:defRPr/>
            </a:pPr>
            <a:r>
              <a:rPr lang="en-US" sz="3999" kern="0" spc="-190" dirty="0">
                <a:solidFill>
                  <a:srgbClr val="FFFFFF"/>
                </a:solidFill>
              </a:rPr>
              <a:t>.NET</a:t>
            </a:r>
          </a:p>
        </p:txBody>
      </p:sp>
      <p:sp>
        <p:nvSpPr>
          <p:cNvPr id="4" name="Title 3"/>
          <p:cNvSpPr>
            <a:spLocks noGrp="1"/>
          </p:cNvSpPr>
          <p:nvPr>
            <p:ph type="title"/>
          </p:nvPr>
        </p:nvSpPr>
        <p:spPr/>
        <p:txBody>
          <a:bodyPr/>
          <a:lstStyle/>
          <a:p>
            <a:r>
              <a:rPr lang="en-US" sz="4799" dirty="0">
                <a:gradFill>
                  <a:gsLst>
                    <a:gs pos="20354">
                      <a:schemeClr val="bg1"/>
                    </a:gs>
                    <a:gs pos="45000">
                      <a:schemeClr val="bg1"/>
                    </a:gs>
                  </a:gsLst>
                  <a:lin ang="5400000" scaled="0"/>
                </a:gradFill>
              </a:rPr>
              <a:t>Every app  Every Developer  Every Platform</a:t>
            </a:r>
          </a:p>
        </p:txBody>
      </p:sp>
    </p:spTree>
    <p:extLst>
      <p:ext uri="{BB962C8B-B14F-4D97-AF65-F5344CB8AC3E}">
        <p14:creationId xmlns:p14="http://schemas.microsoft.com/office/powerpoint/2010/main" val="3965050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2"/>
                                        </p:tgtEl>
                                      </p:cBhvr>
                                      <p:by x="0" y="0"/>
                                    </p:animScale>
                                  </p:childTnLst>
                                </p:cTn>
                              </p:par>
                              <p:par>
                                <p:cTn id="9" presetID="6" presetClass="emph" presetSubtype="0" accel="100000" autoRev="1" fill="hold" nodeType="withEffect">
                                  <p:stCondLst>
                                    <p:cond delay="800"/>
                                  </p:stCondLst>
                                  <p:childTnLst>
                                    <p:animScale>
                                      <p:cBhvr>
                                        <p:cTn id="10" dur="200" fill="hold"/>
                                        <p:tgtEl>
                                          <p:spTgt spid="2"/>
                                        </p:tgtEl>
                                      </p:cBhvr>
                                      <p:by x="103000" y="103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delivery challenges</a:t>
            </a:r>
            <a:endParaRPr lang="de-DE" dirty="0"/>
          </a:p>
        </p:txBody>
      </p:sp>
      <p:grpSp>
        <p:nvGrpSpPr>
          <p:cNvPr id="82" name="Group 81"/>
          <p:cNvGrpSpPr/>
          <p:nvPr/>
        </p:nvGrpSpPr>
        <p:grpSpPr>
          <a:xfrm>
            <a:off x="0" y="1414291"/>
            <a:ext cx="4088894" cy="4565870"/>
            <a:chOff x="0" y="1414291"/>
            <a:chExt cx="4088894" cy="4565870"/>
          </a:xfrm>
        </p:grpSpPr>
        <p:sp>
          <p:nvSpPr>
            <p:cNvPr id="83" name="Text Placeholder 5"/>
            <p:cNvSpPr txBox="1">
              <a:spLocks/>
            </p:cNvSpPr>
            <p:nvPr/>
          </p:nvSpPr>
          <p:spPr>
            <a:xfrm>
              <a:off x="0" y="1414291"/>
              <a:ext cx="4088894" cy="4565870"/>
            </a:xfrm>
            <a:prstGeom prst="rect">
              <a:avLst/>
            </a:prstGeom>
            <a:solidFill>
              <a:srgbClr val="2BB8EB"/>
            </a:solidFill>
          </p:spPr>
          <p:txBody>
            <a:bodyPr wrap="square" tIns="146279" bIns="146279">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a:buClr>
                  <a:srgbClr val="616161"/>
                </a:buClr>
                <a:defRPr/>
              </a:pPr>
              <a:r>
                <a:rPr lang="en-US" sz="3264"/>
                <a:t> </a:t>
              </a:r>
              <a:endParaRPr lang="en-US" sz="3264" dirty="0"/>
            </a:p>
          </p:txBody>
        </p:sp>
        <p:sp>
          <p:nvSpPr>
            <p:cNvPr id="84" name="TextBox 83"/>
            <p:cNvSpPr txBox="1"/>
            <p:nvPr/>
          </p:nvSpPr>
          <p:spPr>
            <a:xfrm>
              <a:off x="1" y="5084942"/>
              <a:ext cx="4041281" cy="895219"/>
            </a:xfrm>
            <a:prstGeom prst="rect">
              <a:avLst/>
            </a:prstGeom>
            <a:noFill/>
          </p:spPr>
          <p:txBody>
            <a:bodyPr wrap="square" lIns="182880" tIns="198955" rIns="248694" bIns="248694" rtlCol="0" anchor="b">
              <a:spAutoFit/>
            </a:bodyPr>
            <a:lstStyle/>
            <a:p>
              <a:pPr defTabSz="932327">
                <a:lnSpc>
                  <a:spcPct val="90000"/>
                </a:lnSpc>
                <a:defRPr/>
              </a:pPr>
              <a:r>
                <a:rPr lang="en-U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rPr>
                <a:t>Frustration</a:t>
              </a:r>
              <a:endParaRPr lang="es-E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endParaRPr>
            </a:p>
          </p:txBody>
        </p:sp>
        <p:grpSp>
          <p:nvGrpSpPr>
            <p:cNvPr id="85" name="Group 84"/>
            <p:cNvGrpSpPr/>
            <p:nvPr/>
          </p:nvGrpSpPr>
          <p:grpSpPr>
            <a:xfrm>
              <a:off x="2027237" y="1945652"/>
              <a:ext cx="2061657" cy="4034509"/>
              <a:chOff x="7429500" y="2065338"/>
              <a:chExt cx="1879600" cy="3678237"/>
            </a:xfrm>
          </p:grpSpPr>
          <p:sp>
            <p:nvSpPr>
              <p:cNvPr id="87" name="AutoShape 3"/>
              <p:cNvSpPr>
                <a:spLocks noChangeAspect="1" noChangeArrowheads="1" noTextEdit="1"/>
              </p:cNvSpPr>
              <p:nvPr/>
            </p:nvSpPr>
            <p:spPr bwMode="auto">
              <a:xfrm>
                <a:off x="7429500" y="2065338"/>
                <a:ext cx="1879600" cy="3678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88" name="Freeform 5"/>
              <p:cNvSpPr>
                <a:spLocks/>
              </p:cNvSpPr>
              <p:nvPr/>
            </p:nvSpPr>
            <p:spPr bwMode="auto">
              <a:xfrm>
                <a:off x="7991475" y="2463800"/>
                <a:ext cx="306388" cy="304800"/>
              </a:xfrm>
              <a:custGeom>
                <a:avLst/>
                <a:gdLst>
                  <a:gd name="T0" fmla="*/ 74 w 81"/>
                  <a:gd name="T1" fmla="*/ 33 h 81"/>
                  <a:gd name="T2" fmla="*/ 74 w 81"/>
                  <a:gd name="T3" fmla="*/ 7 h 81"/>
                  <a:gd name="T4" fmla="*/ 74 w 81"/>
                  <a:gd name="T5" fmla="*/ 7 h 81"/>
                  <a:gd name="T6" fmla="*/ 48 w 81"/>
                  <a:gd name="T7" fmla="*/ 7 h 81"/>
                  <a:gd name="T8" fmla="*/ 7 w 81"/>
                  <a:gd name="T9" fmla="*/ 48 h 81"/>
                  <a:gd name="T10" fmla="*/ 7 w 81"/>
                  <a:gd name="T11" fmla="*/ 74 h 81"/>
                  <a:gd name="T12" fmla="*/ 7 w 81"/>
                  <a:gd name="T13" fmla="*/ 74 h 81"/>
                  <a:gd name="T14" fmla="*/ 33 w 81"/>
                  <a:gd name="T15" fmla="*/ 74 h 81"/>
                  <a:gd name="T16" fmla="*/ 74 w 81"/>
                  <a:gd name="T17"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1">
                    <a:moveTo>
                      <a:pt x="74" y="33"/>
                    </a:moveTo>
                    <a:cubicBezTo>
                      <a:pt x="81" y="26"/>
                      <a:pt x="81" y="14"/>
                      <a:pt x="74" y="7"/>
                    </a:cubicBezTo>
                    <a:cubicBezTo>
                      <a:pt x="74" y="7"/>
                      <a:pt x="74" y="7"/>
                      <a:pt x="74" y="7"/>
                    </a:cubicBezTo>
                    <a:cubicBezTo>
                      <a:pt x="67" y="0"/>
                      <a:pt x="55" y="0"/>
                      <a:pt x="48" y="7"/>
                    </a:cubicBezTo>
                    <a:cubicBezTo>
                      <a:pt x="7" y="48"/>
                      <a:pt x="7" y="48"/>
                      <a:pt x="7" y="48"/>
                    </a:cubicBezTo>
                    <a:cubicBezTo>
                      <a:pt x="0" y="56"/>
                      <a:pt x="0" y="67"/>
                      <a:pt x="7" y="74"/>
                    </a:cubicBezTo>
                    <a:cubicBezTo>
                      <a:pt x="7" y="74"/>
                      <a:pt x="7" y="74"/>
                      <a:pt x="7" y="74"/>
                    </a:cubicBezTo>
                    <a:cubicBezTo>
                      <a:pt x="14" y="81"/>
                      <a:pt x="25" y="81"/>
                      <a:pt x="33" y="74"/>
                    </a:cubicBezTo>
                    <a:lnTo>
                      <a:pt x="74" y="3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89" name="Freeform 6"/>
              <p:cNvSpPr>
                <a:spLocks/>
              </p:cNvSpPr>
              <p:nvPr/>
            </p:nvSpPr>
            <p:spPr bwMode="auto">
              <a:xfrm>
                <a:off x="7637463" y="2535238"/>
                <a:ext cx="517525" cy="1004887"/>
              </a:xfrm>
              <a:custGeom>
                <a:avLst/>
                <a:gdLst>
                  <a:gd name="T0" fmla="*/ 0 w 137"/>
                  <a:gd name="T1" fmla="*/ 69 h 267"/>
                  <a:gd name="T2" fmla="*/ 69 w 137"/>
                  <a:gd name="T3" fmla="*/ 0 h 267"/>
                  <a:gd name="T4" fmla="*/ 69 w 137"/>
                  <a:gd name="T5" fmla="*/ 0 h 267"/>
                  <a:gd name="T6" fmla="*/ 137 w 137"/>
                  <a:gd name="T7" fmla="*/ 69 h 267"/>
                  <a:gd name="T8" fmla="*/ 137 w 137"/>
                  <a:gd name="T9" fmla="*/ 198 h 267"/>
                  <a:gd name="T10" fmla="*/ 69 w 137"/>
                  <a:gd name="T11" fmla="*/ 267 h 267"/>
                  <a:gd name="T12" fmla="*/ 69 w 137"/>
                  <a:gd name="T13" fmla="*/ 267 h 267"/>
                  <a:gd name="T14" fmla="*/ 0 w 137"/>
                  <a:gd name="T15" fmla="*/ 198 h 267"/>
                  <a:gd name="T16" fmla="*/ 0 w 137"/>
                  <a:gd name="T17" fmla="*/ 69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267">
                    <a:moveTo>
                      <a:pt x="0" y="69"/>
                    </a:moveTo>
                    <a:cubicBezTo>
                      <a:pt x="0" y="31"/>
                      <a:pt x="31" y="0"/>
                      <a:pt x="69" y="0"/>
                    </a:cubicBezTo>
                    <a:cubicBezTo>
                      <a:pt x="69" y="0"/>
                      <a:pt x="69" y="0"/>
                      <a:pt x="69" y="0"/>
                    </a:cubicBezTo>
                    <a:cubicBezTo>
                      <a:pt x="107" y="0"/>
                      <a:pt x="137" y="31"/>
                      <a:pt x="137" y="69"/>
                    </a:cubicBezTo>
                    <a:cubicBezTo>
                      <a:pt x="137" y="198"/>
                      <a:pt x="137" y="198"/>
                      <a:pt x="137" y="198"/>
                    </a:cubicBezTo>
                    <a:cubicBezTo>
                      <a:pt x="137" y="236"/>
                      <a:pt x="107" y="267"/>
                      <a:pt x="69" y="267"/>
                    </a:cubicBezTo>
                    <a:cubicBezTo>
                      <a:pt x="69" y="267"/>
                      <a:pt x="69" y="267"/>
                      <a:pt x="69" y="267"/>
                    </a:cubicBezTo>
                    <a:cubicBezTo>
                      <a:pt x="31" y="267"/>
                      <a:pt x="0" y="236"/>
                      <a:pt x="0" y="198"/>
                    </a:cubicBezTo>
                    <a:lnTo>
                      <a:pt x="0" y="6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0" name="Freeform 7"/>
              <p:cNvSpPr>
                <a:spLocks/>
              </p:cNvSpPr>
              <p:nvPr/>
            </p:nvSpPr>
            <p:spPr bwMode="auto">
              <a:xfrm>
                <a:off x="7610475" y="2347913"/>
                <a:ext cx="544513" cy="752475"/>
              </a:xfrm>
              <a:custGeom>
                <a:avLst/>
                <a:gdLst>
                  <a:gd name="T0" fmla="*/ 144 w 144"/>
                  <a:gd name="T1" fmla="*/ 182 h 200"/>
                  <a:gd name="T2" fmla="*/ 144 w 144"/>
                  <a:gd name="T3" fmla="*/ 0 h 200"/>
                  <a:gd name="T4" fmla="*/ 0 w 144"/>
                  <a:gd name="T5" fmla="*/ 120 h 200"/>
                  <a:gd name="T6" fmla="*/ 144 w 144"/>
                  <a:gd name="T7" fmla="*/ 182 h 200"/>
                </a:gdLst>
                <a:ahLst/>
                <a:cxnLst>
                  <a:cxn ang="0">
                    <a:pos x="T0" y="T1"/>
                  </a:cxn>
                  <a:cxn ang="0">
                    <a:pos x="T2" y="T3"/>
                  </a:cxn>
                  <a:cxn ang="0">
                    <a:pos x="T4" y="T5"/>
                  </a:cxn>
                  <a:cxn ang="0">
                    <a:pos x="T6" y="T7"/>
                  </a:cxn>
                </a:cxnLst>
                <a:rect l="0" t="0" r="r" b="b"/>
                <a:pathLst>
                  <a:path w="144" h="200">
                    <a:moveTo>
                      <a:pt x="144" y="182"/>
                    </a:moveTo>
                    <a:cubicBezTo>
                      <a:pt x="144" y="0"/>
                      <a:pt x="144" y="0"/>
                      <a:pt x="144" y="0"/>
                    </a:cubicBezTo>
                    <a:cubicBezTo>
                      <a:pt x="65" y="0"/>
                      <a:pt x="0" y="41"/>
                      <a:pt x="0" y="120"/>
                    </a:cubicBezTo>
                    <a:cubicBezTo>
                      <a:pt x="0" y="200"/>
                      <a:pt x="65" y="182"/>
                      <a:pt x="144" y="182"/>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1" name="Freeform 8"/>
              <p:cNvSpPr>
                <a:spLocks/>
              </p:cNvSpPr>
              <p:nvPr/>
            </p:nvSpPr>
            <p:spPr bwMode="auto">
              <a:xfrm>
                <a:off x="7637463" y="2957513"/>
                <a:ext cx="517525" cy="1000125"/>
              </a:xfrm>
              <a:custGeom>
                <a:avLst/>
                <a:gdLst>
                  <a:gd name="T0" fmla="*/ 0 w 137"/>
                  <a:gd name="T1" fmla="*/ 68 h 266"/>
                  <a:gd name="T2" fmla="*/ 68 w 137"/>
                  <a:gd name="T3" fmla="*/ 0 h 266"/>
                  <a:gd name="T4" fmla="*/ 68 w 137"/>
                  <a:gd name="T5" fmla="*/ 0 h 266"/>
                  <a:gd name="T6" fmla="*/ 137 w 137"/>
                  <a:gd name="T7" fmla="*/ 68 h 266"/>
                  <a:gd name="T8" fmla="*/ 137 w 137"/>
                  <a:gd name="T9" fmla="*/ 197 h 266"/>
                  <a:gd name="T10" fmla="*/ 68 w 137"/>
                  <a:gd name="T11" fmla="*/ 266 h 266"/>
                  <a:gd name="T12" fmla="*/ 68 w 137"/>
                  <a:gd name="T13" fmla="*/ 266 h 266"/>
                  <a:gd name="T14" fmla="*/ 0 w 137"/>
                  <a:gd name="T15" fmla="*/ 197 h 266"/>
                  <a:gd name="T16" fmla="*/ 0 w 137"/>
                  <a:gd name="T17" fmla="*/ 6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266">
                    <a:moveTo>
                      <a:pt x="0" y="68"/>
                    </a:moveTo>
                    <a:cubicBezTo>
                      <a:pt x="0" y="30"/>
                      <a:pt x="30" y="0"/>
                      <a:pt x="68" y="0"/>
                    </a:cubicBezTo>
                    <a:cubicBezTo>
                      <a:pt x="68" y="0"/>
                      <a:pt x="68" y="0"/>
                      <a:pt x="68" y="0"/>
                    </a:cubicBezTo>
                    <a:cubicBezTo>
                      <a:pt x="106" y="0"/>
                      <a:pt x="137" y="30"/>
                      <a:pt x="137" y="68"/>
                    </a:cubicBezTo>
                    <a:cubicBezTo>
                      <a:pt x="137" y="197"/>
                      <a:pt x="137" y="197"/>
                      <a:pt x="137" y="197"/>
                    </a:cubicBezTo>
                    <a:cubicBezTo>
                      <a:pt x="137" y="235"/>
                      <a:pt x="106" y="266"/>
                      <a:pt x="68" y="266"/>
                    </a:cubicBezTo>
                    <a:cubicBezTo>
                      <a:pt x="68" y="266"/>
                      <a:pt x="68" y="266"/>
                      <a:pt x="68" y="266"/>
                    </a:cubicBezTo>
                    <a:cubicBezTo>
                      <a:pt x="30" y="266"/>
                      <a:pt x="0" y="235"/>
                      <a:pt x="0" y="197"/>
                    </a:cubicBezTo>
                    <a:lnTo>
                      <a:pt x="0"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2" name="Rectangle 9"/>
              <p:cNvSpPr>
                <a:spLocks noChangeArrowheads="1"/>
              </p:cNvSpPr>
              <p:nvPr/>
            </p:nvSpPr>
            <p:spPr bwMode="auto">
              <a:xfrm>
                <a:off x="7580313" y="2655888"/>
                <a:ext cx="630238" cy="285750"/>
              </a:xfrm>
              <a:prstGeom prst="rect">
                <a:avLst/>
              </a:prstGeom>
              <a:solidFill>
                <a:srgbClr val="3333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3" name="Freeform 10"/>
              <p:cNvSpPr>
                <a:spLocks/>
              </p:cNvSpPr>
              <p:nvPr/>
            </p:nvSpPr>
            <p:spPr bwMode="auto">
              <a:xfrm>
                <a:off x="7667625" y="4679950"/>
                <a:ext cx="619125" cy="1063625"/>
              </a:xfrm>
              <a:custGeom>
                <a:avLst/>
                <a:gdLst>
                  <a:gd name="T0" fmla="*/ 15 w 164"/>
                  <a:gd name="T1" fmla="*/ 253 h 283"/>
                  <a:gd name="T2" fmla="*/ 35 w 164"/>
                  <a:gd name="T3" fmla="*/ 253 h 283"/>
                  <a:gd name="T4" fmla="*/ 96 w 164"/>
                  <a:gd name="T5" fmla="*/ 215 h 283"/>
                  <a:gd name="T6" fmla="*/ 108 w 164"/>
                  <a:gd name="T7" fmla="*/ 217 h 283"/>
                  <a:gd name="T8" fmla="*/ 94 w 164"/>
                  <a:gd name="T9" fmla="*/ 175 h 283"/>
                  <a:gd name="T10" fmla="*/ 94 w 164"/>
                  <a:gd name="T11" fmla="*/ 34 h 283"/>
                  <a:gd name="T12" fmla="*/ 129 w 164"/>
                  <a:gd name="T13" fmla="*/ 0 h 283"/>
                  <a:gd name="T14" fmla="*/ 164 w 164"/>
                  <a:gd name="T15" fmla="*/ 34 h 283"/>
                  <a:gd name="T16" fmla="*/ 164 w 164"/>
                  <a:gd name="T17" fmla="*/ 283 h 283"/>
                  <a:gd name="T18" fmla="*/ 0 w 164"/>
                  <a:gd name="T19" fmla="*/ 283 h 283"/>
                  <a:gd name="T20" fmla="*/ 0 w 164"/>
                  <a:gd name="T21" fmla="*/ 268 h 283"/>
                  <a:gd name="T22" fmla="*/ 15 w 164"/>
                  <a:gd name="T23" fmla="*/ 25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283">
                    <a:moveTo>
                      <a:pt x="15" y="253"/>
                    </a:moveTo>
                    <a:cubicBezTo>
                      <a:pt x="35" y="253"/>
                      <a:pt x="35" y="253"/>
                      <a:pt x="35" y="253"/>
                    </a:cubicBezTo>
                    <a:cubicBezTo>
                      <a:pt x="46" y="231"/>
                      <a:pt x="69" y="215"/>
                      <a:pt x="96" y="215"/>
                    </a:cubicBezTo>
                    <a:cubicBezTo>
                      <a:pt x="100" y="215"/>
                      <a:pt x="104" y="216"/>
                      <a:pt x="108" y="217"/>
                    </a:cubicBezTo>
                    <a:cubicBezTo>
                      <a:pt x="100" y="205"/>
                      <a:pt x="94" y="191"/>
                      <a:pt x="94" y="175"/>
                    </a:cubicBezTo>
                    <a:cubicBezTo>
                      <a:pt x="94" y="175"/>
                      <a:pt x="94" y="34"/>
                      <a:pt x="94" y="34"/>
                    </a:cubicBezTo>
                    <a:cubicBezTo>
                      <a:pt x="94" y="15"/>
                      <a:pt x="110" y="0"/>
                      <a:pt x="129" y="0"/>
                    </a:cubicBezTo>
                    <a:cubicBezTo>
                      <a:pt x="148" y="0"/>
                      <a:pt x="164" y="15"/>
                      <a:pt x="164" y="34"/>
                    </a:cubicBezTo>
                    <a:cubicBezTo>
                      <a:pt x="164" y="283"/>
                      <a:pt x="164" y="283"/>
                      <a:pt x="164" y="283"/>
                    </a:cubicBezTo>
                    <a:cubicBezTo>
                      <a:pt x="0" y="283"/>
                      <a:pt x="0" y="283"/>
                      <a:pt x="0" y="283"/>
                    </a:cubicBezTo>
                    <a:cubicBezTo>
                      <a:pt x="0" y="268"/>
                      <a:pt x="0" y="268"/>
                      <a:pt x="0" y="268"/>
                    </a:cubicBezTo>
                    <a:cubicBezTo>
                      <a:pt x="0" y="260"/>
                      <a:pt x="7" y="253"/>
                      <a:pt x="15" y="253"/>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4" name="Freeform 11"/>
              <p:cNvSpPr>
                <a:spLocks/>
              </p:cNvSpPr>
              <p:nvPr/>
            </p:nvSpPr>
            <p:spPr bwMode="auto">
              <a:xfrm>
                <a:off x="8051800" y="4679950"/>
                <a:ext cx="619125" cy="1063625"/>
              </a:xfrm>
              <a:custGeom>
                <a:avLst/>
                <a:gdLst>
                  <a:gd name="T0" fmla="*/ 15 w 164"/>
                  <a:gd name="T1" fmla="*/ 253 h 283"/>
                  <a:gd name="T2" fmla="*/ 35 w 164"/>
                  <a:gd name="T3" fmla="*/ 253 h 283"/>
                  <a:gd name="T4" fmla="*/ 96 w 164"/>
                  <a:gd name="T5" fmla="*/ 215 h 283"/>
                  <a:gd name="T6" fmla="*/ 108 w 164"/>
                  <a:gd name="T7" fmla="*/ 217 h 283"/>
                  <a:gd name="T8" fmla="*/ 94 w 164"/>
                  <a:gd name="T9" fmla="*/ 175 h 283"/>
                  <a:gd name="T10" fmla="*/ 94 w 164"/>
                  <a:gd name="T11" fmla="*/ 34 h 283"/>
                  <a:gd name="T12" fmla="*/ 129 w 164"/>
                  <a:gd name="T13" fmla="*/ 0 h 283"/>
                  <a:gd name="T14" fmla="*/ 164 w 164"/>
                  <a:gd name="T15" fmla="*/ 34 h 283"/>
                  <a:gd name="T16" fmla="*/ 164 w 164"/>
                  <a:gd name="T17" fmla="*/ 283 h 283"/>
                  <a:gd name="T18" fmla="*/ 0 w 164"/>
                  <a:gd name="T19" fmla="*/ 283 h 283"/>
                  <a:gd name="T20" fmla="*/ 0 w 164"/>
                  <a:gd name="T21" fmla="*/ 268 h 283"/>
                  <a:gd name="T22" fmla="*/ 15 w 164"/>
                  <a:gd name="T23" fmla="*/ 25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283">
                    <a:moveTo>
                      <a:pt x="15" y="253"/>
                    </a:moveTo>
                    <a:cubicBezTo>
                      <a:pt x="35" y="253"/>
                      <a:pt x="35" y="253"/>
                      <a:pt x="35" y="253"/>
                    </a:cubicBezTo>
                    <a:cubicBezTo>
                      <a:pt x="46" y="231"/>
                      <a:pt x="69" y="215"/>
                      <a:pt x="96" y="215"/>
                    </a:cubicBezTo>
                    <a:cubicBezTo>
                      <a:pt x="100" y="215"/>
                      <a:pt x="104" y="216"/>
                      <a:pt x="108" y="217"/>
                    </a:cubicBezTo>
                    <a:cubicBezTo>
                      <a:pt x="99" y="205"/>
                      <a:pt x="94" y="191"/>
                      <a:pt x="94" y="175"/>
                    </a:cubicBezTo>
                    <a:cubicBezTo>
                      <a:pt x="94" y="175"/>
                      <a:pt x="94" y="34"/>
                      <a:pt x="94" y="34"/>
                    </a:cubicBezTo>
                    <a:cubicBezTo>
                      <a:pt x="94" y="15"/>
                      <a:pt x="110" y="0"/>
                      <a:pt x="129" y="0"/>
                    </a:cubicBezTo>
                    <a:cubicBezTo>
                      <a:pt x="148" y="0"/>
                      <a:pt x="164" y="15"/>
                      <a:pt x="164" y="34"/>
                    </a:cubicBezTo>
                    <a:cubicBezTo>
                      <a:pt x="164" y="283"/>
                      <a:pt x="164" y="283"/>
                      <a:pt x="164" y="283"/>
                    </a:cubicBezTo>
                    <a:cubicBezTo>
                      <a:pt x="0" y="283"/>
                      <a:pt x="0" y="283"/>
                      <a:pt x="0" y="283"/>
                    </a:cubicBezTo>
                    <a:cubicBezTo>
                      <a:pt x="0" y="268"/>
                      <a:pt x="0" y="268"/>
                      <a:pt x="0" y="268"/>
                    </a:cubicBezTo>
                    <a:cubicBezTo>
                      <a:pt x="0" y="260"/>
                      <a:pt x="7" y="253"/>
                      <a:pt x="15" y="253"/>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5" name="Freeform 12"/>
              <p:cNvSpPr>
                <a:spLocks/>
              </p:cNvSpPr>
              <p:nvPr/>
            </p:nvSpPr>
            <p:spPr bwMode="auto">
              <a:xfrm>
                <a:off x="7693025" y="3490913"/>
                <a:ext cx="1208088" cy="1706562"/>
              </a:xfrm>
              <a:custGeom>
                <a:avLst/>
                <a:gdLst>
                  <a:gd name="T0" fmla="*/ 0 w 320"/>
                  <a:gd name="T1" fmla="*/ 294 h 454"/>
                  <a:gd name="T2" fmla="*/ 160 w 320"/>
                  <a:gd name="T3" fmla="*/ 454 h 454"/>
                  <a:gd name="T4" fmla="*/ 160 w 320"/>
                  <a:gd name="T5" fmla="*/ 454 h 454"/>
                  <a:gd name="T6" fmla="*/ 320 w 320"/>
                  <a:gd name="T7" fmla="*/ 294 h 454"/>
                  <a:gd name="T8" fmla="*/ 320 w 320"/>
                  <a:gd name="T9" fmla="*/ 160 h 454"/>
                  <a:gd name="T10" fmla="*/ 160 w 320"/>
                  <a:gd name="T11" fmla="*/ 0 h 454"/>
                  <a:gd name="T12" fmla="*/ 160 w 320"/>
                  <a:gd name="T13" fmla="*/ 0 h 454"/>
                  <a:gd name="T14" fmla="*/ 0 w 320"/>
                  <a:gd name="T15" fmla="*/ 160 h 454"/>
                  <a:gd name="T16" fmla="*/ 0 w 320"/>
                  <a:gd name="T17" fmla="*/ 29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454">
                    <a:moveTo>
                      <a:pt x="0" y="294"/>
                    </a:moveTo>
                    <a:cubicBezTo>
                      <a:pt x="0" y="383"/>
                      <a:pt x="71" y="454"/>
                      <a:pt x="160" y="454"/>
                    </a:cubicBezTo>
                    <a:cubicBezTo>
                      <a:pt x="160" y="454"/>
                      <a:pt x="160" y="454"/>
                      <a:pt x="160" y="454"/>
                    </a:cubicBezTo>
                    <a:cubicBezTo>
                      <a:pt x="248" y="454"/>
                      <a:pt x="320" y="383"/>
                      <a:pt x="320" y="294"/>
                    </a:cubicBezTo>
                    <a:cubicBezTo>
                      <a:pt x="320" y="160"/>
                      <a:pt x="320" y="160"/>
                      <a:pt x="320" y="160"/>
                    </a:cubicBezTo>
                    <a:cubicBezTo>
                      <a:pt x="320" y="72"/>
                      <a:pt x="248" y="0"/>
                      <a:pt x="160" y="0"/>
                    </a:cubicBezTo>
                    <a:cubicBezTo>
                      <a:pt x="160" y="0"/>
                      <a:pt x="160" y="0"/>
                      <a:pt x="160" y="0"/>
                    </a:cubicBezTo>
                    <a:cubicBezTo>
                      <a:pt x="71" y="0"/>
                      <a:pt x="0" y="72"/>
                      <a:pt x="0" y="160"/>
                    </a:cubicBezTo>
                    <a:lnTo>
                      <a:pt x="0" y="29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6" name="Oval 13"/>
              <p:cNvSpPr>
                <a:spLocks noChangeArrowheads="1"/>
              </p:cNvSpPr>
              <p:nvPr/>
            </p:nvSpPr>
            <p:spPr bwMode="auto">
              <a:xfrm>
                <a:off x="8232775" y="4292600"/>
                <a:ext cx="53975" cy="55562"/>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7" name="Oval 14"/>
              <p:cNvSpPr>
                <a:spLocks noChangeArrowheads="1"/>
              </p:cNvSpPr>
              <p:nvPr/>
            </p:nvSpPr>
            <p:spPr bwMode="auto">
              <a:xfrm>
                <a:off x="7788275" y="4292600"/>
                <a:ext cx="57150" cy="55562"/>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8" name="Oval 15"/>
              <p:cNvSpPr>
                <a:spLocks noChangeArrowheads="1"/>
              </p:cNvSpPr>
              <p:nvPr/>
            </p:nvSpPr>
            <p:spPr bwMode="auto">
              <a:xfrm>
                <a:off x="8139113" y="4930775"/>
                <a:ext cx="57150" cy="57150"/>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9" name="Freeform 16"/>
              <p:cNvSpPr>
                <a:spLocks/>
              </p:cNvSpPr>
              <p:nvPr/>
            </p:nvSpPr>
            <p:spPr bwMode="auto">
              <a:xfrm>
                <a:off x="8391525" y="5018088"/>
                <a:ext cx="279400" cy="439737"/>
              </a:xfrm>
              <a:custGeom>
                <a:avLst/>
                <a:gdLst>
                  <a:gd name="T0" fmla="*/ 10 w 176"/>
                  <a:gd name="T1" fmla="*/ 109 h 277"/>
                  <a:gd name="T2" fmla="*/ 176 w 176"/>
                  <a:gd name="T3" fmla="*/ 277 h 277"/>
                  <a:gd name="T4" fmla="*/ 176 w 176"/>
                  <a:gd name="T5" fmla="*/ 0 h 277"/>
                  <a:gd name="T6" fmla="*/ 0 w 176"/>
                  <a:gd name="T7" fmla="*/ 57 h 277"/>
                  <a:gd name="T8" fmla="*/ 10 w 176"/>
                  <a:gd name="T9" fmla="*/ 109 h 277"/>
                </a:gdLst>
                <a:ahLst/>
                <a:cxnLst>
                  <a:cxn ang="0">
                    <a:pos x="T0" y="T1"/>
                  </a:cxn>
                  <a:cxn ang="0">
                    <a:pos x="T2" y="T3"/>
                  </a:cxn>
                  <a:cxn ang="0">
                    <a:pos x="T4" y="T5"/>
                  </a:cxn>
                  <a:cxn ang="0">
                    <a:pos x="T6" y="T7"/>
                  </a:cxn>
                  <a:cxn ang="0">
                    <a:pos x="T8" y="T9"/>
                  </a:cxn>
                </a:cxnLst>
                <a:rect l="0" t="0" r="r" b="b"/>
                <a:pathLst>
                  <a:path w="176" h="277">
                    <a:moveTo>
                      <a:pt x="10" y="109"/>
                    </a:moveTo>
                    <a:lnTo>
                      <a:pt x="176" y="277"/>
                    </a:lnTo>
                    <a:lnTo>
                      <a:pt x="176" y="0"/>
                    </a:lnTo>
                    <a:lnTo>
                      <a:pt x="0" y="57"/>
                    </a:lnTo>
                    <a:lnTo>
                      <a:pt x="10" y="10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0" name="Freeform 17"/>
              <p:cNvSpPr>
                <a:spLocks/>
              </p:cNvSpPr>
              <p:nvPr/>
            </p:nvSpPr>
            <p:spPr bwMode="auto">
              <a:xfrm>
                <a:off x="8347075" y="3584575"/>
                <a:ext cx="131763" cy="101600"/>
              </a:xfrm>
              <a:custGeom>
                <a:avLst/>
                <a:gdLst>
                  <a:gd name="T0" fmla="*/ 64 w 83"/>
                  <a:gd name="T1" fmla="*/ 0 h 64"/>
                  <a:gd name="T2" fmla="*/ 0 w 83"/>
                  <a:gd name="T3" fmla="*/ 64 h 64"/>
                  <a:gd name="T4" fmla="*/ 83 w 83"/>
                  <a:gd name="T5" fmla="*/ 64 h 64"/>
                  <a:gd name="T6" fmla="*/ 64 w 83"/>
                  <a:gd name="T7" fmla="*/ 0 h 64"/>
                </a:gdLst>
                <a:ahLst/>
                <a:cxnLst>
                  <a:cxn ang="0">
                    <a:pos x="T0" y="T1"/>
                  </a:cxn>
                  <a:cxn ang="0">
                    <a:pos x="T2" y="T3"/>
                  </a:cxn>
                  <a:cxn ang="0">
                    <a:pos x="T4" y="T5"/>
                  </a:cxn>
                  <a:cxn ang="0">
                    <a:pos x="T6" y="T7"/>
                  </a:cxn>
                </a:cxnLst>
                <a:rect l="0" t="0" r="r" b="b"/>
                <a:pathLst>
                  <a:path w="83" h="64">
                    <a:moveTo>
                      <a:pt x="64" y="0"/>
                    </a:moveTo>
                    <a:lnTo>
                      <a:pt x="0" y="64"/>
                    </a:lnTo>
                    <a:lnTo>
                      <a:pt x="83" y="64"/>
                    </a:lnTo>
                    <a:lnTo>
                      <a:pt x="64"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1" name="Rectangle 18"/>
              <p:cNvSpPr>
                <a:spLocks noChangeArrowheads="1"/>
              </p:cNvSpPr>
              <p:nvPr/>
            </p:nvSpPr>
            <p:spPr bwMode="auto">
              <a:xfrm>
                <a:off x="8305800" y="3427413"/>
                <a:ext cx="417513" cy="311150"/>
              </a:xfrm>
              <a:prstGeom prst="rect">
                <a:avLst/>
              </a:prstGeom>
              <a:solidFill>
                <a:srgbClr val="3333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2" name="Freeform 19"/>
              <p:cNvSpPr>
                <a:spLocks/>
              </p:cNvSpPr>
              <p:nvPr/>
            </p:nvSpPr>
            <p:spPr bwMode="auto">
              <a:xfrm>
                <a:off x="8377238" y="3644900"/>
                <a:ext cx="207963" cy="165100"/>
              </a:xfrm>
              <a:custGeom>
                <a:avLst/>
                <a:gdLst>
                  <a:gd name="T0" fmla="*/ 102 w 131"/>
                  <a:gd name="T1" fmla="*/ 0 h 104"/>
                  <a:gd name="T2" fmla="*/ 0 w 131"/>
                  <a:gd name="T3" fmla="*/ 104 h 104"/>
                  <a:gd name="T4" fmla="*/ 131 w 131"/>
                  <a:gd name="T5" fmla="*/ 104 h 104"/>
                  <a:gd name="T6" fmla="*/ 102 w 131"/>
                  <a:gd name="T7" fmla="*/ 0 h 104"/>
                </a:gdLst>
                <a:ahLst/>
                <a:cxnLst>
                  <a:cxn ang="0">
                    <a:pos x="T0" y="T1"/>
                  </a:cxn>
                  <a:cxn ang="0">
                    <a:pos x="T2" y="T3"/>
                  </a:cxn>
                  <a:cxn ang="0">
                    <a:pos x="T4" y="T5"/>
                  </a:cxn>
                  <a:cxn ang="0">
                    <a:pos x="T6" y="T7"/>
                  </a:cxn>
                </a:cxnLst>
                <a:rect l="0" t="0" r="r" b="b"/>
                <a:pathLst>
                  <a:path w="131" h="104">
                    <a:moveTo>
                      <a:pt x="102" y="0"/>
                    </a:moveTo>
                    <a:lnTo>
                      <a:pt x="0" y="104"/>
                    </a:lnTo>
                    <a:lnTo>
                      <a:pt x="131" y="104"/>
                    </a:lnTo>
                    <a:lnTo>
                      <a:pt x="102"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3" name="Freeform 20"/>
              <p:cNvSpPr>
                <a:spLocks/>
              </p:cNvSpPr>
              <p:nvPr/>
            </p:nvSpPr>
            <p:spPr bwMode="auto">
              <a:xfrm>
                <a:off x="8410575" y="3878263"/>
                <a:ext cx="490538" cy="552450"/>
              </a:xfrm>
              <a:custGeom>
                <a:avLst/>
                <a:gdLst>
                  <a:gd name="T0" fmla="*/ 309 w 309"/>
                  <a:gd name="T1" fmla="*/ 0 h 348"/>
                  <a:gd name="T2" fmla="*/ 0 w 309"/>
                  <a:gd name="T3" fmla="*/ 0 h 348"/>
                  <a:gd name="T4" fmla="*/ 309 w 309"/>
                  <a:gd name="T5" fmla="*/ 348 h 348"/>
                  <a:gd name="T6" fmla="*/ 309 w 309"/>
                  <a:gd name="T7" fmla="*/ 0 h 348"/>
                </a:gdLst>
                <a:ahLst/>
                <a:cxnLst>
                  <a:cxn ang="0">
                    <a:pos x="T0" y="T1"/>
                  </a:cxn>
                  <a:cxn ang="0">
                    <a:pos x="T2" y="T3"/>
                  </a:cxn>
                  <a:cxn ang="0">
                    <a:pos x="T4" y="T5"/>
                  </a:cxn>
                  <a:cxn ang="0">
                    <a:pos x="T6" y="T7"/>
                  </a:cxn>
                </a:cxnLst>
                <a:rect l="0" t="0" r="r" b="b"/>
                <a:pathLst>
                  <a:path w="309" h="348">
                    <a:moveTo>
                      <a:pt x="309" y="0"/>
                    </a:moveTo>
                    <a:lnTo>
                      <a:pt x="0" y="0"/>
                    </a:lnTo>
                    <a:lnTo>
                      <a:pt x="309" y="348"/>
                    </a:lnTo>
                    <a:lnTo>
                      <a:pt x="309"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4" name="Freeform 21"/>
              <p:cNvSpPr>
                <a:spLocks/>
              </p:cNvSpPr>
              <p:nvPr/>
            </p:nvSpPr>
            <p:spPr bwMode="auto">
              <a:xfrm>
                <a:off x="8516938" y="2535238"/>
                <a:ext cx="520700" cy="1004887"/>
              </a:xfrm>
              <a:custGeom>
                <a:avLst/>
                <a:gdLst>
                  <a:gd name="T0" fmla="*/ 0 w 138"/>
                  <a:gd name="T1" fmla="*/ 69 h 267"/>
                  <a:gd name="T2" fmla="*/ 69 w 138"/>
                  <a:gd name="T3" fmla="*/ 0 h 267"/>
                  <a:gd name="T4" fmla="*/ 69 w 138"/>
                  <a:gd name="T5" fmla="*/ 0 h 267"/>
                  <a:gd name="T6" fmla="*/ 138 w 138"/>
                  <a:gd name="T7" fmla="*/ 69 h 267"/>
                  <a:gd name="T8" fmla="*/ 138 w 138"/>
                  <a:gd name="T9" fmla="*/ 198 h 267"/>
                  <a:gd name="T10" fmla="*/ 69 w 138"/>
                  <a:gd name="T11" fmla="*/ 267 h 267"/>
                  <a:gd name="T12" fmla="*/ 69 w 138"/>
                  <a:gd name="T13" fmla="*/ 267 h 267"/>
                  <a:gd name="T14" fmla="*/ 0 w 138"/>
                  <a:gd name="T15" fmla="*/ 198 h 267"/>
                  <a:gd name="T16" fmla="*/ 0 w 138"/>
                  <a:gd name="T17" fmla="*/ 69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267">
                    <a:moveTo>
                      <a:pt x="0" y="69"/>
                    </a:moveTo>
                    <a:cubicBezTo>
                      <a:pt x="0" y="31"/>
                      <a:pt x="31" y="0"/>
                      <a:pt x="69" y="0"/>
                    </a:cubicBezTo>
                    <a:cubicBezTo>
                      <a:pt x="69" y="0"/>
                      <a:pt x="69" y="0"/>
                      <a:pt x="69" y="0"/>
                    </a:cubicBezTo>
                    <a:cubicBezTo>
                      <a:pt x="107" y="0"/>
                      <a:pt x="138" y="31"/>
                      <a:pt x="138" y="69"/>
                    </a:cubicBezTo>
                    <a:cubicBezTo>
                      <a:pt x="138" y="198"/>
                      <a:pt x="138" y="198"/>
                      <a:pt x="138" y="198"/>
                    </a:cubicBezTo>
                    <a:cubicBezTo>
                      <a:pt x="138" y="236"/>
                      <a:pt x="107" y="267"/>
                      <a:pt x="69" y="267"/>
                    </a:cubicBezTo>
                    <a:cubicBezTo>
                      <a:pt x="69" y="267"/>
                      <a:pt x="69" y="267"/>
                      <a:pt x="69" y="267"/>
                    </a:cubicBezTo>
                    <a:cubicBezTo>
                      <a:pt x="31" y="267"/>
                      <a:pt x="0" y="236"/>
                      <a:pt x="0" y="198"/>
                    </a:cubicBezTo>
                    <a:lnTo>
                      <a:pt x="0" y="69"/>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5" name="Freeform 22"/>
              <p:cNvSpPr>
                <a:spLocks/>
              </p:cNvSpPr>
              <p:nvPr/>
            </p:nvSpPr>
            <p:spPr bwMode="auto">
              <a:xfrm>
                <a:off x="8493125" y="2257425"/>
                <a:ext cx="544513" cy="842962"/>
              </a:xfrm>
              <a:custGeom>
                <a:avLst/>
                <a:gdLst>
                  <a:gd name="T0" fmla="*/ 144 w 144"/>
                  <a:gd name="T1" fmla="*/ 206 h 224"/>
                  <a:gd name="T2" fmla="*/ 144 w 144"/>
                  <a:gd name="T3" fmla="*/ 0 h 224"/>
                  <a:gd name="T4" fmla="*/ 0 w 144"/>
                  <a:gd name="T5" fmla="*/ 144 h 224"/>
                  <a:gd name="T6" fmla="*/ 144 w 144"/>
                  <a:gd name="T7" fmla="*/ 206 h 224"/>
                </a:gdLst>
                <a:ahLst/>
                <a:cxnLst>
                  <a:cxn ang="0">
                    <a:pos x="T0" y="T1"/>
                  </a:cxn>
                  <a:cxn ang="0">
                    <a:pos x="T2" y="T3"/>
                  </a:cxn>
                  <a:cxn ang="0">
                    <a:pos x="T4" y="T5"/>
                  </a:cxn>
                  <a:cxn ang="0">
                    <a:pos x="T6" y="T7"/>
                  </a:cxn>
                </a:cxnLst>
                <a:rect l="0" t="0" r="r" b="b"/>
                <a:pathLst>
                  <a:path w="144" h="224">
                    <a:moveTo>
                      <a:pt x="144" y="206"/>
                    </a:moveTo>
                    <a:cubicBezTo>
                      <a:pt x="144" y="0"/>
                      <a:pt x="144" y="0"/>
                      <a:pt x="144" y="0"/>
                    </a:cubicBezTo>
                    <a:cubicBezTo>
                      <a:pt x="64" y="0"/>
                      <a:pt x="0" y="65"/>
                      <a:pt x="0" y="144"/>
                    </a:cubicBezTo>
                    <a:cubicBezTo>
                      <a:pt x="0" y="224"/>
                      <a:pt x="64" y="206"/>
                      <a:pt x="144" y="206"/>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6" name="Freeform 23"/>
              <p:cNvSpPr>
                <a:spLocks/>
              </p:cNvSpPr>
              <p:nvPr/>
            </p:nvSpPr>
            <p:spPr bwMode="auto">
              <a:xfrm>
                <a:off x="8912225" y="2068513"/>
                <a:ext cx="125413" cy="346075"/>
              </a:xfrm>
              <a:custGeom>
                <a:avLst/>
                <a:gdLst>
                  <a:gd name="T0" fmla="*/ 16 w 33"/>
                  <a:gd name="T1" fmla="*/ 92 h 92"/>
                  <a:gd name="T2" fmla="*/ 0 w 33"/>
                  <a:gd name="T3" fmla="*/ 76 h 92"/>
                  <a:gd name="T4" fmla="*/ 0 w 33"/>
                  <a:gd name="T5" fmla="*/ 17 h 92"/>
                  <a:gd name="T6" fmla="*/ 16 w 33"/>
                  <a:gd name="T7" fmla="*/ 0 h 92"/>
                  <a:gd name="T8" fmla="*/ 16 w 33"/>
                  <a:gd name="T9" fmla="*/ 0 h 92"/>
                  <a:gd name="T10" fmla="*/ 33 w 33"/>
                  <a:gd name="T11" fmla="*/ 17 h 92"/>
                  <a:gd name="T12" fmla="*/ 33 w 33"/>
                  <a:gd name="T13" fmla="*/ 76 h 92"/>
                  <a:gd name="T14" fmla="*/ 16 w 33"/>
                  <a:gd name="T15" fmla="*/ 92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92">
                    <a:moveTo>
                      <a:pt x="16" y="92"/>
                    </a:moveTo>
                    <a:cubicBezTo>
                      <a:pt x="7" y="92"/>
                      <a:pt x="0" y="85"/>
                      <a:pt x="0" y="76"/>
                    </a:cubicBezTo>
                    <a:cubicBezTo>
                      <a:pt x="0" y="17"/>
                      <a:pt x="0" y="17"/>
                      <a:pt x="0" y="17"/>
                    </a:cubicBezTo>
                    <a:cubicBezTo>
                      <a:pt x="0" y="8"/>
                      <a:pt x="7" y="0"/>
                      <a:pt x="16" y="0"/>
                    </a:cubicBezTo>
                    <a:cubicBezTo>
                      <a:pt x="16" y="0"/>
                      <a:pt x="16" y="0"/>
                      <a:pt x="16" y="0"/>
                    </a:cubicBezTo>
                    <a:cubicBezTo>
                      <a:pt x="25" y="0"/>
                      <a:pt x="33" y="8"/>
                      <a:pt x="33" y="17"/>
                    </a:cubicBezTo>
                    <a:cubicBezTo>
                      <a:pt x="33" y="76"/>
                      <a:pt x="33" y="76"/>
                      <a:pt x="33" y="76"/>
                    </a:cubicBezTo>
                    <a:cubicBezTo>
                      <a:pt x="33" y="85"/>
                      <a:pt x="25" y="92"/>
                      <a:pt x="16" y="92"/>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7" name="Freeform 24"/>
              <p:cNvSpPr>
                <a:spLocks/>
              </p:cNvSpPr>
              <p:nvPr/>
            </p:nvSpPr>
            <p:spPr bwMode="auto">
              <a:xfrm>
                <a:off x="8701088" y="2081213"/>
                <a:ext cx="295275" cy="288925"/>
              </a:xfrm>
              <a:custGeom>
                <a:avLst/>
                <a:gdLst>
                  <a:gd name="T0" fmla="*/ 6 w 78"/>
                  <a:gd name="T1" fmla="*/ 6 h 77"/>
                  <a:gd name="T2" fmla="*/ 30 w 78"/>
                  <a:gd name="T3" fmla="*/ 6 h 77"/>
                  <a:gd name="T4" fmla="*/ 71 w 78"/>
                  <a:gd name="T5" fmla="*/ 48 h 77"/>
                  <a:gd name="T6" fmla="*/ 71 w 78"/>
                  <a:gd name="T7" fmla="*/ 71 h 77"/>
                  <a:gd name="T8" fmla="*/ 71 w 78"/>
                  <a:gd name="T9" fmla="*/ 71 h 77"/>
                  <a:gd name="T10" fmla="*/ 48 w 78"/>
                  <a:gd name="T11" fmla="*/ 71 h 77"/>
                  <a:gd name="T12" fmla="*/ 6 w 78"/>
                  <a:gd name="T13" fmla="*/ 29 h 77"/>
                  <a:gd name="T14" fmla="*/ 6 w 78"/>
                  <a:gd name="T15" fmla="*/ 6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77">
                    <a:moveTo>
                      <a:pt x="6" y="6"/>
                    </a:moveTo>
                    <a:cubicBezTo>
                      <a:pt x="13" y="0"/>
                      <a:pt x="23" y="0"/>
                      <a:pt x="30" y="6"/>
                    </a:cubicBezTo>
                    <a:cubicBezTo>
                      <a:pt x="71" y="48"/>
                      <a:pt x="71" y="48"/>
                      <a:pt x="71" y="48"/>
                    </a:cubicBezTo>
                    <a:cubicBezTo>
                      <a:pt x="78" y="54"/>
                      <a:pt x="78" y="65"/>
                      <a:pt x="71" y="71"/>
                    </a:cubicBezTo>
                    <a:cubicBezTo>
                      <a:pt x="71" y="71"/>
                      <a:pt x="71" y="71"/>
                      <a:pt x="71" y="71"/>
                    </a:cubicBezTo>
                    <a:cubicBezTo>
                      <a:pt x="65" y="77"/>
                      <a:pt x="55" y="77"/>
                      <a:pt x="48" y="71"/>
                    </a:cubicBezTo>
                    <a:cubicBezTo>
                      <a:pt x="6" y="29"/>
                      <a:pt x="6" y="29"/>
                      <a:pt x="6" y="29"/>
                    </a:cubicBezTo>
                    <a:cubicBezTo>
                      <a:pt x="0" y="23"/>
                      <a:pt x="0" y="12"/>
                      <a:pt x="6" y="6"/>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8" name="Freeform 25"/>
              <p:cNvSpPr>
                <a:spLocks/>
              </p:cNvSpPr>
              <p:nvPr/>
            </p:nvSpPr>
            <p:spPr bwMode="auto">
              <a:xfrm>
                <a:off x="8580438" y="2166938"/>
                <a:ext cx="290513" cy="288925"/>
              </a:xfrm>
              <a:custGeom>
                <a:avLst/>
                <a:gdLst>
                  <a:gd name="T0" fmla="*/ 6 w 77"/>
                  <a:gd name="T1" fmla="*/ 6 h 77"/>
                  <a:gd name="T2" fmla="*/ 29 w 77"/>
                  <a:gd name="T3" fmla="*/ 6 h 77"/>
                  <a:gd name="T4" fmla="*/ 71 w 77"/>
                  <a:gd name="T5" fmla="*/ 48 h 77"/>
                  <a:gd name="T6" fmla="*/ 71 w 77"/>
                  <a:gd name="T7" fmla="*/ 71 h 77"/>
                  <a:gd name="T8" fmla="*/ 71 w 77"/>
                  <a:gd name="T9" fmla="*/ 71 h 77"/>
                  <a:gd name="T10" fmla="*/ 48 w 77"/>
                  <a:gd name="T11" fmla="*/ 71 h 77"/>
                  <a:gd name="T12" fmla="*/ 6 w 77"/>
                  <a:gd name="T13" fmla="*/ 29 h 77"/>
                  <a:gd name="T14" fmla="*/ 6 w 77"/>
                  <a:gd name="T15" fmla="*/ 6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7">
                    <a:moveTo>
                      <a:pt x="6" y="6"/>
                    </a:moveTo>
                    <a:cubicBezTo>
                      <a:pt x="12" y="0"/>
                      <a:pt x="23" y="0"/>
                      <a:pt x="29" y="6"/>
                    </a:cubicBezTo>
                    <a:cubicBezTo>
                      <a:pt x="71" y="48"/>
                      <a:pt x="71" y="48"/>
                      <a:pt x="71" y="48"/>
                    </a:cubicBezTo>
                    <a:cubicBezTo>
                      <a:pt x="77" y="54"/>
                      <a:pt x="77" y="64"/>
                      <a:pt x="71" y="71"/>
                    </a:cubicBezTo>
                    <a:cubicBezTo>
                      <a:pt x="71" y="71"/>
                      <a:pt x="71" y="71"/>
                      <a:pt x="71" y="71"/>
                    </a:cubicBezTo>
                    <a:cubicBezTo>
                      <a:pt x="65" y="77"/>
                      <a:pt x="54" y="77"/>
                      <a:pt x="48" y="71"/>
                    </a:cubicBezTo>
                    <a:cubicBezTo>
                      <a:pt x="6" y="29"/>
                      <a:pt x="6" y="29"/>
                      <a:pt x="6" y="29"/>
                    </a:cubicBezTo>
                    <a:cubicBezTo>
                      <a:pt x="0" y="23"/>
                      <a:pt x="0" y="12"/>
                      <a:pt x="6" y="6"/>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9" name="Freeform 26"/>
              <p:cNvSpPr>
                <a:spLocks/>
              </p:cNvSpPr>
              <p:nvPr/>
            </p:nvSpPr>
            <p:spPr bwMode="auto">
              <a:xfrm>
                <a:off x="8523288" y="2312988"/>
                <a:ext cx="295275" cy="290512"/>
              </a:xfrm>
              <a:custGeom>
                <a:avLst/>
                <a:gdLst>
                  <a:gd name="T0" fmla="*/ 6 w 78"/>
                  <a:gd name="T1" fmla="*/ 6 h 77"/>
                  <a:gd name="T2" fmla="*/ 30 w 78"/>
                  <a:gd name="T3" fmla="*/ 6 h 77"/>
                  <a:gd name="T4" fmla="*/ 71 w 78"/>
                  <a:gd name="T5" fmla="*/ 48 h 77"/>
                  <a:gd name="T6" fmla="*/ 71 w 78"/>
                  <a:gd name="T7" fmla="*/ 71 h 77"/>
                  <a:gd name="T8" fmla="*/ 71 w 78"/>
                  <a:gd name="T9" fmla="*/ 71 h 77"/>
                  <a:gd name="T10" fmla="*/ 48 w 78"/>
                  <a:gd name="T11" fmla="*/ 71 h 77"/>
                  <a:gd name="T12" fmla="*/ 6 w 78"/>
                  <a:gd name="T13" fmla="*/ 29 h 77"/>
                  <a:gd name="T14" fmla="*/ 6 w 78"/>
                  <a:gd name="T15" fmla="*/ 6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77">
                    <a:moveTo>
                      <a:pt x="6" y="6"/>
                    </a:moveTo>
                    <a:cubicBezTo>
                      <a:pt x="13" y="0"/>
                      <a:pt x="23" y="0"/>
                      <a:pt x="30" y="6"/>
                    </a:cubicBezTo>
                    <a:cubicBezTo>
                      <a:pt x="71" y="48"/>
                      <a:pt x="71" y="48"/>
                      <a:pt x="71" y="48"/>
                    </a:cubicBezTo>
                    <a:cubicBezTo>
                      <a:pt x="78" y="54"/>
                      <a:pt x="78" y="65"/>
                      <a:pt x="71" y="71"/>
                    </a:cubicBezTo>
                    <a:cubicBezTo>
                      <a:pt x="71" y="71"/>
                      <a:pt x="71" y="71"/>
                      <a:pt x="71" y="71"/>
                    </a:cubicBezTo>
                    <a:cubicBezTo>
                      <a:pt x="65" y="77"/>
                      <a:pt x="55" y="77"/>
                      <a:pt x="48" y="71"/>
                    </a:cubicBezTo>
                    <a:cubicBezTo>
                      <a:pt x="6" y="29"/>
                      <a:pt x="6" y="29"/>
                      <a:pt x="6" y="29"/>
                    </a:cubicBezTo>
                    <a:cubicBezTo>
                      <a:pt x="0" y="23"/>
                      <a:pt x="0" y="13"/>
                      <a:pt x="6" y="6"/>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0" name="Rectangle 27"/>
              <p:cNvSpPr>
                <a:spLocks noChangeArrowheads="1"/>
              </p:cNvSpPr>
              <p:nvPr/>
            </p:nvSpPr>
            <p:spPr bwMode="auto">
              <a:xfrm>
                <a:off x="8459788" y="2655888"/>
                <a:ext cx="633413" cy="28575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1" name="Freeform 28"/>
              <p:cNvSpPr>
                <a:spLocks/>
              </p:cNvSpPr>
              <p:nvPr/>
            </p:nvSpPr>
            <p:spPr bwMode="auto">
              <a:xfrm>
                <a:off x="8516938" y="2957513"/>
                <a:ext cx="520700" cy="1000125"/>
              </a:xfrm>
              <a:custGeom>
                <a:avLst/>
                <a:gdLst>
                  <a:gd name="T0" fmla="*/ 0 w 138"/>
                  <a:gd name="T1" fmla="*/ 68 h 266"/>
                  <a:gd name="T2" fmla="*/ 69 w 138"/>
                  <a:gd name="T3" fmla="*/ 0 h 266"/>
                  <a:gd name="T4" fmla="*/ 69 w 138"/>
                  <a:gd name="T5" fmla="*/ 0 h 266"/>
                  <a:gd name="T6" fmla="*/ 138 w 138"/>
                  <a:gd name="T7" fmla="*/ 68 h 266"/>
                  <a:gd name="T8" fmla="*/ 138 w 138"/>
                  <a:gd name="T9" fmla="*/ 197 h 266"/>
                  <a:gd name="T10" fmla="*/ 69 w 138"/>
                  <a:gd name="T11" fmla="*/ 266 h 266"/>
                  <a:gd name="T12" fmla="*/ 69 w 138"/>
                  <a:gd name="T13" fmla="*/ 266 h 266"/>
                  <a:gd name="T14" fmla="*/ 0 w 138"/>
                  <a:gd name="T15" fmla="*/ 197 h 266"/>
                  <a:gd name="T16" fmla="*/ 0 w 138"/>
                  <a:gd name="T17" fmla="*/ 6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266">
                    <a:moveTo>
                      <a:pt x="0" y="68"/>
                    </a:moveTo>
                    <a:cubicBezTo>
                      <a:pt x="0" y="30"/>
                      <a:pt x="31" y="0"/>
                      <a:pt x="69" y="0"/>
                    </a:cubicBezTo>
                    <a:cubicBezTo>
                      <a:pt x="69" y="0"/>
                      <a:pt x="69" y="0"/>
                      <a:pt x="69" y="0"/>
                    </a:cubicBezTo>
                    <a:cubicBezTo>
                      <a:pt x="107" y="0"/>
                      <a:pt x="138" y="30"/>
                      <a:pt x="138" y="68"/>
                    </a:cubicBezTo>
                    <a:cubicBezTo>
                      <a:pt x="138" y="197"/>
                      <a:pt x="138" y="197"/>
                      <a:pt x="138" y="197"/>
                    </a:cubicBezTo>
                    <a:cubicBezTo>
                      <a:pt x="138" y="235"/>
                      <a:pt x="107" y="266"/>
                      <a:pt x="69" y="266"/>
                    </a:cubicBezTo>
                    <a:cubicBezTo>
                      <a:pt x="69" y="266"/>
                      <a:pt x="69" y="266"/>
                      <a:pt x="69" y="266"/>
                    </a:cubicBezTo>
                    <a:cubicBezTo>
                      <a:pt x="31" y="266"/>
                      <a:pt x="0" y="235"/>
                      <a:pt x="0" y="197"/>
                    </a:cubicBezTo>
                    <a:lnTo>
                      <a:pt x="0" y="68"/>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2" name="Freeform 29"/>
              <p:cNvSpPr>
                <a:spLocks/>
              </p:cNvSpPr>
              <p:nvPr/>
            </p:nvSpPr>
            <p:spPr bwMode="auto">
              <a:xfrm>
                <a:off x="8840788" y="3438525"/>
                <a:ext cx="101600" cy="161925"/>
              </a:xfrm>
              <a:custGeom>
                <a:avLst/>
                <a:gdLst>
                  <a:gd name="T0" fmla="*/ 0 w 27"/>
                  <a:gd name="T1" fmla="*/ 13 h 43"/>
                  <a:gd name="T2" fmla="*/ 13 w 27"/>
                  <a:gd name="T3" fmla="*/ 0 h 43"/>
                  <a:gd name="T4" fmla="*/ 13 w 27"/>
                  <a:gd name="T5" fmla="*/ 0 h 43"/>
                  <a:gd name="T6" fmla="*/ 27 w 27"/>
                  <a:gd name="T7" fmla="*/ 13 h 43"/>
                  <a:gd name="T8" fmla="*/ 27 w 27"/>
                  <a:gd name="T9" fmla="*/ 29 h 43"/>
                  <a:gd name="T10" fmla="*/ 13 w 27"/>
                  <a:gd name="T11" fmla="*/ 43 h 43"/>
                  <a:gd name="T12" fmla="*/ 13 w 27"/>
                  <a:gd name="T13" fmla="*/ 43 h 43"/>
                  <a:gd name="T14" fmla="*/ 0 w 27"/>
                  <a:gd name="T15" fmla="*/ 29 h 43"/>
                  <a:gd name="T16" fmla="*/ 0 w 27"/>
                  <a:gd name="T17" fmla="*/ 1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3">
                    <a:moveTo>
                      <a:pt x="0" y="13"/>
                    </a:moveTo>
                    <a:cubicBezTo>
                      <a:pt x="0" y="6"/>
                      <a:pt x="6" y="0"/>
                      <a:pt x="13" y="0"/>
                    </a:cubicBezTo>
                    <a:cubicBezTo>
                      <a:pt x="13" y="0"/>
                      <a:pt x="13" y="0"/>
                      <a:pt x="13" y="0"/>
                    </a:cubicBezTo>
                    <a:cubicBezTo>
                      <a:pt x="21" y="0"/>
                      <a:pt x="27" y="6"/>
                      <a:pt x="27" y="13"/>
                    </a:cubicBezTo>
                    <a:cubicBezTo>
                      <a:pt x="27" y="29"/>
                      <a:pt x="27" y="29"/>
                      <a:pt x="27" y="29"/>
                    </a:cubicBezTo>
                    <a:cubicBezTo>
                      <a:pt x="27" y="37"/>
                      <a:pt x="21" y="43"/>
                      <a:pt x="13" y="43"/>
                    </a:cubicBezTo>
                    <a:cubicBezTo>
                      <a:pt x="13" y="43"/>
                      <a:pt x="13" y="43"/>
                      <a:pt x="13" y="43"/>
                    </a:cubicBezTo>
                    <a:cubicBezTo>
                      <a:pt x="6" y="43"/>
                      <a:pt x="0" y="37"/>
                      <a:pt x="0" y="29"/>
                    </a:cubicBezTo>
                    <a:lnTo>
                      <a:pt x="0" y="13"/>
                    </a:lnTo>
                    <a:close/>
                  </a:path>
                </a:pathLst>
              </a:custGeom>
              <a:noFill/>
              <a:ln w="55563" cap="flat">
                <a:solidFill>
                  <a:srgbClr val="96969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3" name="Freeform 30"/>
              <p:cNvSpPr>
                <a:spLocks/>
              </p:cNvSpPr>
              <p:nvPr/>
            </p:nvSpPr>
            <p:spPr bwMode="auto">
              <a:xfrm>
                <a:off x="8840788" y="3182938"/>
                <a:ext cx="101600" cy="165100"/>
              </a:xfrm>
              <a:custGeom>
                <a:avLst/>
                <a:gdLst>
                  <a:gd name="T0" fmla="*/ 0 w 27"/>
                  <a:gd name="T1" fmla="*/ 14 h 44"/>
                  <a:gd name="T2" fmla="*/ 13 w 27"/>
                  <a:gd name="T3" fmla="*/ 0 h 44"/>
                  <a:gd name="T4" fmla="*/ 13 w 27"/>
                  <a:gd name="T5" fmla="*/ 0 h 44"/>
                  <a:gd name="T6" fmla="*/ 27 w 27"/>
                  <a:gd name="T7" fmla="*/ 14 h 44"/>
                  <a:gd name="T8" fmla="*/ 27 w 27"/>
                  <a:gd name="T9" fmla="*/ 30 h 44"/>
                  <a:gd name="T10" fmla="*/ 13 w 27"/>
                  <a:gd name="T11" fmla="*/ 44 h 44"/>
                  <a:gd name="T12" fmla="*/ 13 w 27"/>
                  <a:gd name="T13" fmla="*/ 44 h 44"/>
                  <a:gd name="T14" fmla="*/ 0 w 27"/>
                  <a:gd name="T15" fmla="*/ 30 h 44"/>
                  <a:gd name="T16" fmla="*/ 0 w 27"/>
                  <a:gd name="T17"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4">
                    <a:moveTo>
                      <a:pt x="0" y="14"/>
                    </a:moveTo>
                    <a:cubicBezTo>
                      <a:pt x="0" y="6"/>
                      <a:pt x="6" y="0"/>
                      <a:pt x="13" y="0"/>
                    </a:cubicBezTo>
                    <a:cubicBezTo>
                      <a:pt x="13" y="0"/>
                      <a:pt x="13" y="0"/>
                      <a:pt x="13" y="0"/>
                    </a:cubicBezTo>
                    <a:cubicBezTo>
                      <a:pt x="21" y="0"/>
                      <a:pt x="27" y="6"/>
                      <a:pt x="27" y="14"/>
                    </a:cubicBezTo>
                    <a:cubicBezTo>
                      <a:pt x="27" y="30"/>
                      <a:pt x="27" y="30"/>
                      <a:pt x="27" y="30"/>
                    </a:cubicBezTo>
                    <a:cubicBezTo>
                      <a:pt x="27" y="38"/>
                      <a:pt x="21" y="44"/>
                      <a:pt x="13" y="44"/>
                    </a:cubicBezTo>
                    <a:cubicBezTo>
                      <a:pt x="13" y="44"/>
                      <a:pt x="13" y="44"/>
                      <a:pt x="13" y="44"/>
                    </a:cubicBezTo>
                    <a:cubicBezTo>
                      <a:pt x="6" y="44"/>
                      <a:pt x="0" y="38"/>
                      <a:pt x="0" y="30"/>
                    </a:cubicBezTo>
                    <a:lnTo>
                      <a:pt x="0" y="14"/>
                    </a:lnTo>
                    <a:close/>
                  </a:path>
                </a:pathLst>
              </a:custGeom>
              <a:noFill/>
              <a:ln w="55563" cap="flat">
                <a:solidFill>
                  <a:srgbClr val="96969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4" name="Line 31"/>
              <p:cNvSpPr>
                <a:spLocks noChangeShapeType="1"/>
              </p:cNvSpPr>
              <p:nvPr/>
            </p:nvSpPr>
            <p:spPr bwMode="auto">
              <a:xfrm flipV="1">
                <a:off x="8890000" y="3317875"/>
                <a:ext cx="0" cy="150812"/>
              </a:xfrm>
              <a:prstGeom prst="line">
                <a:avLst/>
              </a:prstGeom>
              <a:noFill/>
              <a:ln w="55563" cap="rnd">
                <a:solidFill>
                  <a:srgbClr val="969696"/>
                </a:solidFill>
                <a:prstDash val="solid"/>
                <a:miter lim="800000"/>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5" name="Freeform 32"/>
              <p:cNvSpPr>
                <a:spLocks/>
              </p:cNvSpPr>
              <p:nvPr/>
            </p:nvSpPr>
            <p:spPr bwMode="auto">
              <a:xfrm>
                <a:off x="8840788" y="2930525"/>
                <a:ext cx="101600" cy="161925"/>
              </a:xfrm>
              <a:custGeom>
                <a:avLst/>
                <a:gdLst>
                  <a:gd name="T0" fmla="*/ 0 w 27"/>
                  <a:gd name="T1" fmla="*/ 14 h 43"/>
                  <a:gd name="T2" fmla="*/ 13 w 27"/>
                  <a:gd name="T3" fmla="*/ 0 h 43"/>
                  <a:gd name="T4" fmla="*/ 13 w 27"/>
                  <a:gd name="T5" fmla="*/ 0 h 43"/>
                  <a:gd name="T6" fmla="*/ 27 w 27"/>
                  <a:gd name="T7" fmla="*/ 14 h 43"/>
                  <a:gd name="T8" fmla="*/ 27 w 27"/>
                  <a:gd name="T9" fmla="*/ 30 h 43"/>
                  <a:gd name="T10" fmla="*/ 13 w 27"/>
                  <a:gd name="T11" fmla="*/ 43 h 43"/>
                  <a:gd name="T12" fmla="*/ 13 w 27"/>
                  <a:gd name="T13" fmla="*/ 43 h 43"/>
                  <a:gd name="T14" fmla="*/ 0 w 27"/>
                  <a:gd name="T15" fmla="*/ 30 h 43"/>
                  <a:gd name="T16" fmla="*/ 0 w 27"/>
                  <a:gd name="T17" fmla="*/ 1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3">
                    <a:moveTo>
                      <a:pt x="0" y="14"/>
                    </a:moveTo>
                    <a:cubicBezTo>
                      <a:pt x="0" y="6"/>
                      <a:pt x="6" y="0"/>
                      <a:pt x="13" y="0"/>
                    </a:cubicBezTo>
                    <a:cubicBezTo>
                      <a:pt x="13" y="0"/>
                      <a:pt x="13" y="0"/>
                      <a:pt x="13" y="0"/>
                    </a:cubicBezTo>
                    <a:cubicBezTo>
                      <a:pt x="21" y="0"/>
                      <a:pt x="27" y="6"/>
                      <a:pt x="27" y="14"/>
                    </a:cubicBezTo>
                    <a:cubicBezTo>
                      <a:pt x="27" y="30"/>
                      <a:pt x="27" y="30"/>
                      <a:pt x="27" y="30"/>
                    </a:cubicBezTo>
                    <a:cubicBezTo>
                      <a:pt x="27" y="37"/>
                      <a:pt x="21" y="43"/>
                      <a:pt x="13" y="43"/>
                    </a:cubicBezTo>
                    <a:cubicBezTo>
                      <a:pt x="13" y="43"/>
                      <a:pt x="13" y="43"/>
                      <a:pt x="13" y="43"/>
                    </a:cubicBezTo>
                    <a:cubicBezTo>
                      <a:pt x="6" y="43"/>
                      <a:pt x="0" y="37"/>
                      <a:pt x="0" y="30"/>
                    </a:cubicBezTo>
                    <a:lnTo>
                      <a:pt x="0" y="14"/>
                    </a:lnTo>
                    <a:close/>
                  </a:path>
                </a:pathLst>
              </a:custGeom>
              <a:noFill/>
              <a:ln w="55563" cap="flat">
                <a:solidFill>
                  <a:srgbClr val="96969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6" name="Line 33"/>
              <p:cNvSpPr>
                <a:spLocks noChangeShapeType="1"/>
              </p:cNvSpPr>
              <p:nvPr/>
            </p:nvSpPr>
            <p:spPr bwMode="auto">
              <a:xfrm flipV="1">
                <a:off x="8890000" y="3065463"/>
                <a:ext cx="0" cy="150812"/>
              </a:xfrm>
              <a:prstGeom prst="line">
                <a:avLst/>
              </a:prstGeom>
              <a:noFill/>
              <a:ln w="55563" cap="rnd">
                <a:solidFill>
                  <a:srgbClr val="969696"/>
                </a:solidFill>
                <a:prstDash val="solid"/>
                <a:miter lim="800000"/>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7" name="Freeform 34"/>
              <p:cNvSpPr>
                <a:spLocks/>
              </p:cNvSpPr>
              <p:nvPr/>
            </p:nvSpPr>
            <p:spPr bwMode="auto">
              <a:xfrm>
                <a:off x="7429500" y="2944813"/>
                <a:ext cx="876300" cy="1114425"/>
              </a:xfrm>
              <a:custGeom>
                <a:avLst/>
                <a:gdLst>
                  <a:gd name="T0" fmla="*/ 19 w 232"/>
                  <a:gd name="T1" fmla="*/ 104 h 296"/>
                  <a:gd name="T2" fmla="*/ 23 w 232"/>
                  <a:gd name="T3" fmla="*/ 104 h 296"/>
                  <a:gd name="T4" fmla="*/ 127 w 232"/>
                  <a:gd name="T5" fmla="*/ 0 h 296"/>
                  <a:gd name="T6" fmla="*/ 232 w 232"/>
                  <a:gd name="T7" fmla="*/ 105 h 296"/>
                  <a:gd name="T8" fmla="*/ 232 w 232"/>
                  <a:gd name="T9" fmla="*/ 192 h 296"/>
                  <a:gd name="T10" fmla="*/ 127 w 232"/>
                  <a:gd name="T11" fmla="*/ 296 h 296"/>
                  <a:gd name="T12" fmla="*/ 23 w 232"/>
                  <a:gd name="T13" fmla="*/ 192 h 296"/>
                  <a:gd name="T14" fmla="*/ 23 w 232"/>
                  <a:gd name="T15" fmla="*/ 142 h 296"/>
                  <a:gd name="T16" fmla="*/ 19 w 232"/>
                  <a:gd name="T17" fmla="*/ 142 h 296"/>
                  <a:gd name="T18" fmla="*/ 0 w 232"/>
                  <a:gd name="T19" fmla="*/ 123 h 296"/>
                  <a:gd name="T20" fmla="*/ 19 w 232"/>
                  <a:gd name="T21" fmla="*/ 10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6">
                    <a:moveTo>
                      <a:pt x="19" y="104"/>
                    </a:moveTo>
                    <a:cubicBezTo>
                      <a:pt x="23" y="104"/>
                      <a:pt x="23" y="104"/>
                      <a:pt x="23" y="104"/>
                    </a:cubicBezTo>
                    <a:cubicBezTo>
                      <a:pt x="24" y="47"/>
                      <a:pt x="70" y="0"/>
                      <a:pt x="127" y="0"/>
                    </a:cubicBezTo>
                    <a:cubicBezTo>
                      <a:pt x="185" y="0"/>
                      <a:pt x="232" y="47"/>
                      <a:pt x="232" y="105"/>
                    </a:cubicBezTo>
                    <a:cubicBezTo>
                      <a:pt x="232" y="192"/>
                      <a:pt x="232" y="192"/>
                      <a:pt x="232" y="192"/>
                    </a:cubicBezTo>
                    <a:cubicBezTo>
                      <a:pt x="232" y="249"/>
                      <a:pt x="185" y="296"/>
                      <a:pt x="127" y="296"/>
                    </a:cubicBezTo>
                    <a:cubicBezTo>
                      <a:pt x="70" y="296"/>
                      <a:pt x="23" y="249"/>
                      <a:pt x="23" y="192"/>
                    </a:cubicBezTo>
                    <a:cubicBezTo>
                      <a:pt x="23" y="142"/>
                      <a:pt x="23" y="142"/>
                      <a:pt x="23" y="142"/>
                    </a:cubicBezTo>
                    <a:cubicBezTo>
                      <a:pt x="19" y="142"/>
                      <a:pt x="19" y="142"/>
                      <a:pt x="19" y="142"/>
                    </a:cubicBezTo>
                    <a:cubicBezTo>
                      <a:pt x="9" y="142"/>
                      <a:pt x="0" y="134"/>
                      <a:pt x="0" y="123"/>
                    </a:cubicBezTo>
                    <a:cubicBezTo>
                      <a:pt x="0" y="112"/>
                      <a:pt x="9" y="104"/>
                      <a:pt x="19" y="104"/>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8" name="Oval 35"/>
              <p:cNvSpPr>
                <a:spLocks noChangeArrowheads="1"/>
              </p:cNvSpPr>
              <p:nvPr/>
            </p:nvSpPr>
            <p:spPr bwMode="auto">
              <a:xfrm>
                <a:off x="7785100" y="3468688"/>
                <a:ext cx="71438" cy="7143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9" name="Oval 36"/>
              <p:cNvSpPr>
                <a:spLocks noChangeArrowheads="1"/>
              </p:cNvSpPr>
              <p:nvPr/>
            </p:nvSpPr>
            <p:spPr bwMode="auto">
              <a:xfrm>
                <a:off x="7542213" y="3468688"/>
                <a:ext cx="73025" cy="7143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0" name="Freeform 37"/>
              <p:cNvSpPr>
                <a:spLocks/>
              </p:cNvSpPr>
              <p:nvPr/>
            </p:nvSpPr>
            <p:spPr bwMode="auto">
              <a:xfrm>
                <a:off x="8226425" y="3370263"/>
                <a:ext cx="153988" cy="266700"/>
              </a:xfrm>
              <a:custGeom>
                <a:avLst/>
                <a:gdLst>
                  <a:gd name="T0" fmla="*/ 21 w 41"/>
                  <a:gd name="T1" fmla="*/ 71 h 71"/>
                  <a:gd name="T2" fmla="*/ 41 w 41"/>
                  <a:gd name="T3" fmla="*/ 50 h 71"/>
                  <a:gd name="T4" fmla="*/ 41 w 41"/>
                  <a:gd name="T5" fmla="*/ 20 h 71"/>
                  <a:gd name="T6" fmla="*/ 21 w 41"/>
                  <a:gd name="T7" fmla="*/ 0 h 71"/>
                  <a:gd name="T8" fmla="*/ 21 w 41"/>
                  <a:gd name="T9" fmla="*/ 0 h 71"/>
                  <a:gd name="T10" fmla="*/ 0 w 41"/>
                  <a:gd name="T11" fmla="*/ 20 h 71"/>
                  <a:gd name="T12" fmla="*/ 0 w 41"/>
                  <a:gd name="T13" fmla="*/ 50 h 71"/>
                  <a:gd name="T14" fmla="*/ 21 w 41"/>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71">
                    <a:moveTo>
                      <a:pt x="21" y="71"/>
                    </a:moveTo>
                    <a:cubicBezTo>
                      <a:pt x="32" y="71"/>
                      <a:pt x="41" y="62"/>
                      <a:pt x="41" y="50"/>
                    </a:cubicBezTo>
                    <a:cubicBezTo>
                      <a:pt x="41" y="20"/>
                      <a:pt x="41" y="20"/>
                      <a:pt x="41" y="20"/>
                    </a:cubicBezTo>
                    <a:cubicBezTo>
                      <a:pt x="41" y="9"/>
                      <a:pt x="32" y="0"/>
                      <a:pt x="21" y="0"/>
                    </a:cubicBezTo>
                    <a:cubicBezTo>
                      <a:pt x="21" y="0"/>
                      <a:pt x="21" y="0"/>
                      <a:pt x="21" y="0"/>
                    </a:cubicBezTo>
                    <a:cubicBezTo>
                      <a:pt x="9" y="0"/>
                      <a:pt x="0" y="9"/>
                      <a:pt x="0" y="20"/>
                    </a:cubicBezTo>
                    <a:cubicBezTo>
                      <a:pt x="0" y="50"/>
                      <a:pt x="0" y="50"/>
                      <a:pt x="0" y="50"/>
                    </a:cubicBezTo>
                    <a:cubicBezTo>
                      <a:pt x="0" y="62"/>
                      <a:pt x="9" y="71"/>
                      <a:pt x="21" y="71"/>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1" name="Freeform 38"/>
              <p:cNvSpPr>
                <a:spLocks/>
              </p:cNvSpPr>
              <p:nvPr/>
            </p:nvSpPr>
            <p:spPr bwMode="auto">
              <a:xfrm>
                <a:off x="8207375" y="3422650"/>
                <a:ext cx="131763" cy="285750"/>
              </a:xfrm>
              <a:custGeom>
                <a:avLst/>
                <a:gdLst>
                  <a:gd name="T0" fmla="*/ 17 w 35"/>
                  <a:gd name="T1" fmla="*/ 73 h 76"/>
                  <a:gd name="T2" fmla="*/ 35 w 35"/>
                  <a:gd name="T3" fmla="*/ 66 h 76"/>
                  <a:gd name="T4" fmla="*/ 35 w 35"/>
                  <a:gd name="T5" fmla="*/ 17 h 76"/>
                  <a:gd name="T6" fmla="*/ 17 w 35"/>
                  <a:gd name="T7" fmla="*/ 0 h 76"/>
                  <a:gd name="T8" fmla="*/ 17 w 35"/>
                  <a:gd name="T9" fmla="*/ 0 h 76"/>
                  <a:gd name="T10" fmla="*/ 0 w 35"/>
                  <a:gd name="T11" fmla="*/ 17 h 76"/>
                  <a:gd name="T12" fmla="*/ 0 w 35"/>
                  <a:gd name="T13" fmla="*/ 43 h 76"/>
                  <a:gd name="T14" fmla="*/ 17 w 35"/>
                  <a:gd name="T15" fmla="*/ 61 h 76"/>
                  <a:gd name="T16" fmla="*/ 17 w 35"/>
                  <a:gd name="T17" fmla="*/ 7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76">
                    <a:moveTo>
                      <a:pt x="17" y="73"/>
                    </a:moveTo>
                    <a:cubicBezTo>
                      <a:pt x="27" y="73"/>
                      <a:pt x="35" y="76"/>
                      <a:pt x="35" y="66"/>
                    </a:cubicBezTo>
                    <a:cubicBezTo>
                      <a:pt x="35" y="17"/>
                      <a:pt x="35" y="17"/>
                      <a:pt x="35" y="17"/>
                    </a:cubicBezTo>
                    <a:cubicBezTo>
                      <a:pt x="35" y="8"/>
                      <a:pt x="27" y="0"/>
                      <a:pt x="17" y="0"/>
                    </a:cubicBezTo>
                    <a:cubicBezTo>
                      <a:pt x="17" y="0"/>
                      <a:pt x="17" y="0"/>
                      <a:pt x="17" y="0"/>
                    </a:cubicBezTo>
                    <a:cubicBezTo>
                      <a:pt x="7" y="0"/>
                      <a:pt x="0" y="8"/>
                      <a:pt x="0" y="17"/>
                    </a:cubicBezTo>
                    <a:cubicBezTo>
                      <a:pt x="0" y="43"/>
                      <a:pt x="0" y="43"/>
                      <a:pt x="0" y="43"/>
                    </a:cubicBezTo>
                    <a:cubicBezTo>
                      <a:pt x="0" y="53"/>
                      <a:pt x="7" y="61"/>
                      <a:pt x="17" y="61"/>
                    </a:cubicBezTo>
                    <a:lnTo>
                      <a:pt x="17" y="73"/>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2" name="Freeform 39"/>
              <p:cNvSpPr>
                <a:spLocks/>
              </p:cNvSpPr>
              <p:nvPr/>
            </p:nvSpPr>
            <p:spPr bwMode="auto">
              <a:xfrm>
                <a:off x="7432675" y="3663950"/>
                <a:ext cx="396875" cy="195262"/>
              </a:xfrm>
              <a:custGeom>
                <a:avLst/>
                <a:gdLst>
                  <a:gd name="T0" fmla="*/ 52 w 105"/>
                  <a:gd name="T1" fmla="*/ 0 h 52"/>
                  <a:gd name="T2" fmla="*/ 105 w 105"/>
                  <a:gd name="T3" fmla="*/ 52 h 52"/>
                  <a:gd name="T4" fmla="*/ 0 w 105"/>
                  <a:gd name="T5" fmla="*/ 52 h 52"/>
                  <a:gd name="T6" fmla="*/ 52 w 105"/>
                  <a:gd name="T7" fmla="*/ 0 h 52"/>
                </a:gdLst>
                <a:ahLst/>
                <a:cxnLst>
                  <a:cxn ang="0">
                    <a:pos x="T0" y="T1"/>
                  </a:cxn>
                  <a:cxn ang="0">
                    <a:pos x="T2" y="T3"/>
                  </a:cxn>
                  <a:cxn ang="0">
                    <a:pos x="T4" y="T5"/>
                  </a:cxn>
                  <a:cxn ang="0">
                    <a:pos x="T6" y="T7"/>
                  </a:cxn>
                </a:cxnLst>
                <a:rect l="0" t="0" r="r" b="b"/>
                <a:pathLst>
                  <a:path w="105" h="52">
                    <a:moveTo>
                      <a:pt x="52" y="0"/>
                    </a:moveTo>
                    <a:cubicBezTo>
                      <a:pt x="81" y="0"/>
                      <a:pt x="105" y="23"/>
                      <a:pt x="105" y="52"/>
                    </a:cubicBezTo>
                    <a:cubicBezTo>
                      <a:pt x="0" y="52"/>
                      <a:pt x="0" y="52"/>
                      <a:pt x="0" y="52"/>
                    </a:cubicBezTo>
                    <a:cubicBezTo>
                      <a:pt x="0" y="23"/>
                      <a:pt x="23" y="0"/>
                      <a:pt x="52" y="0"/>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3" name="Freeform 40"/>
              <p:cNvSpPr>
                <a:spLocks/>
              </p:cNvSpPr>
              <p:nvPr/>
            </p:nvSpPr>
            <p:spPr bwMode="auto">
              <a:xfrm>
                <a:off x="7516813" y="3979863"/>
                <a:ext cx="400050" cy="198437"/>
              </a:xfrm>
              <a:custGeom>
                <a:avLst/>
                <a:gdLst>
                  <a:gd name="T0" fmla="*/ 53 w 106"/>
                  <a:gd name="T1" fmla="*/ 53 h 53"/>
                  <a:gd name="T2" fmla="*/ 0 w 106"/>
                  <a:gd name="T3" fmla="*/ 0 h 53"/>
                  <a:gd name="T4" fmla="*/ 106 w 106"/>
                  <a:gd name="T5" fmla="*/ 0 h 53"/>
                  <a:gd name="T6" fmla="*/ 53 w 106"/>
                  <a:gd name="T7" fmla="*/ 53 h 53"/>
                </a:gdLst>
                <a:ahLst/>
                <a:cxnLst>
                  <a:cxn ang="0">
                    <a:pos x="T0" y="T1"/>
                  </a:cxn>
                  <a:cxn ang="0">
                    <a:pos x="T2" y="T3"/>
                  </a:cxn>
                  <a:cxn ang="0">
                    <a:pos x="T4" y="T5"/>
                  </a:cxn>
                  <a:cxn ang="0">
                    <a:pos x="T6" y="T7"/>
                  </a:cxn>
                </a:cxnLst>
                <a:rect l="0" t="0" r="r" b="b"/>
                <a:pathLst>
                  <a:path w="106" h="53">
                    <a:moveTo>
                      <a:pt x="53" y="53"/>
                    </a:moveTo>
                    <a:cubicBezTo>
                      <a:pt x="24" y="53"/>
                      <a:pt x="0" y="29"/>
                      <a:pt x="0" y="0"/>
                    </a:cubicBezTo>
                    <a:cubicBezTo>
                      <a:pt x="106" y="0"/>
                      <a:pt x="106" y="0"/>
                      <a:pt x="106" y="0"/>
                    </a:cubicBezTo>
                    <a:cubicBezTo>
                      <a:pt x="106" y="29"/>
                      <a:pt x="82" y="53"/>
                      <a:pt x="53" y="53"/>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4" name="Rectangle 41"/>
              <p:cNvSpPr>
                <a:spLocks noChangeArrowheads="1"/>
              </p:cNvSpPr>
              <p:nvPr/>
            </p:nvSpPr>
            <p:spPr bwMode="auto">
              <a:xfrm>
                <a:off x="7705725" y="3941763"/>
                <a:ext cx="214313" cy="117475"/>
              </a:xfrm>
              <a:prstGeom prst="rect">
                <a:avLst/>
              </a:prstGeom>
              <a:solidFill>
                <a:srgbClr val="3333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5" name="Freeform 42"/>
              <p:cNvSpPr>
                <a:spLocks/>
              </p:cNvSpPr>
              <p:nvPr/>
            </p:nvSpPr>
            <p:spPr bwMode="auto">
              <a:xfrm>
                <a:off x="7656513" y="3600450"/>
                <a:ext cx="41275" cy="82550"/>
              </a:xfrm>
              <a:custGeom>
                <a:avLst/>
                <a:gdLst>
                  <a:gd name="T0" fmla="*/ 5 w 11"/>
                  <a:gd name="T1" fmla="*/ 22 h 22"/>
                  <a:gd name="T2" fmla="*/ 11 w 11"/>
                  <a:gd name="T3" fmla="*/ 16 h 22"/>
                  <a:gd name="T4" fmla="*/ 11 w 11"/>
                  <a:gd name="T5" fmla="*/ 6 h 22"/>
                  <a:gd name="T6" fmla="*/ 5 w 11"/>
                  <a:gd name="T7" fmla="*/ 0 h 22"/>
                  <a:gd name="T8" fmla="*/ 5 w 11"/>
                  <a:gd name="T9" fmla="*/ 0 h 22"/>
                  <a:gd name="T10" fmla="*/ 0 w 11"/>
                  <a:gd name="T11" fmla="*/ 6 h 22"/>
                  <a:gd name="T12" fmla="*/ 0 w 11"/>
                  <a:gd name="T13" fmla="*/ 16 h 22"/>
                  <a:gd name="T14" fmla="*/ 5 w 11"/>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2">
                    <a:moveTo>
                      <a:pt x="5" y="22"/>
                    </a:moveTo>
                    <a:cubicBezTo>
                      <a:pt x="9" y="22"/>
                      <a:pt x="11" y="19"/>
                      <a:pt x="11" y="16"/>
                    </a:cubicBezTo>
                    <a:cubicBezTo>
                      <a:pt x="11" y="6"/>
                      <a:pt x="11" y="6"/>
                      <a:pt x="11" y="6"/>
                    </a:cubicBezTo>
                    <a:cubicBezTo>
                      <a:pt x="11" y="3"/>
                      <a:pt x="9" y="0"/>
                      <a:pt x="5" y="0"/>
                    </a:cubicBezTo>
                    <a:cubicBezTo>
                      <a:pt x="5" y="0"/>
                      <a:pt x="5" y="0"/>
                      <a:pt x="5" y="0"/>
                    </a:cubicBezTo>
                    <a:cubicBezTo>
                      <a:pt x="2" y="0"/>
                      <a:pt x="0" y="3"/>
                      <a:pt x="0" y="6"/>
                    </a:cubicBezTo>
                    <a:cubicBezTo>
                      <a:pt x="0" y="16"/>
                      <a:pt x="0" y="16"/>
                      <a:pt x="0" y="16"/>
                    </a:cubicBezTo>
                    <a:cubicBezTo>
                      <a:pt x="0" y="19"/>
                      <a:pt x="2" y="22"/>
                      <a:pt x="5" y="22"/>
                    </a:cubicBezTo>
                    <a:close/>
                  </a:path>
                </a:pathLst>
              </a:custGeom>
              <a:solidFill>
                <a:srgbClr val="7373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6" name="Freeform 43"/>
              <p:cNvSpPr>
                <a:spLocks/>
              </p:cNvSpPr>
              <p:nvPr/>
            </p:nvSpPr>
            <p:spPr bwMode="auto">
              <a:xfrm>
                <a:off x="7569200" y="3600450"/>
                <a:ext cx="41275" cy="82550"/>
              </a:xfrm>
              <a:custGeom>
                <a:avLst/>
                <a:gdLst>
                  <a:gd name="T0" fmla="*/ 6 w 11"/>
                  <a:gd name="T1" fmla="*/ 22 h 22"/>
                  <a:gd name="T2" fmla="*/ 11 w 11"/>
                  <a:gd name="T3" fmla="*/ 16 h 22"/>
                  <a:gd name="T4" fmla="*/ 11 w 11"/>
                  <a:gd name="T5" fmla="*/ 6 h 22"/>
                  <a:gd name="T6" fmla="*/ 6 w 11"/>
                  <a:gd name="T7" fmla="*/ 0 h 22"/>
                  <a:gd name="T8" fmla="*/ 6 w 11"/>
                  <a:gd name="T9" fmla="*/ 0 h 22"/>
                  <a:gd name="T10" fmla="*/ 0 w 11"/>
                  <a:gd name="T11" fmla="*/ 6 h 22"/>
                  <a:gd name="T12" fmla="*/ 0 w 11"/>
                  <a:gd name="T13" fmla="*/ 16 h 22"/>
                  <a:gd name="T14" fmla="*/ 6 w 11"/>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2">
                    <a:moveTo>
                      <a:pt x="6" y="22"/>
                    </a:moveTo>
                    <a:cubicBezTo>
                      <a:pt x="9" y="22"/>
                      <a:pt x="11" y="19"/>
                      <a:pt x="11" y="16"/>
                    </a:cubicBezTo>
                    <a:cubicBezTo>
                      <a:pt x="11" y="6"/>
                      <a:pt x="11" y="6"/>
                      <a:pt x="11" y="6"/>
                    </a:cubicBezTo>
                    <a:cubicBezTo>
                      <a:pt x="11" y="3"/>
                      <a:pt x="9" y="0"/>
                      <a:pt x="6" y="0"/>
                    </a:cubicBezTo>
                    <a:cubicBezTo>
                      <a:pt x="6" y="0"/>
                      <a:pt x="6" y="0"/>
                      <a:pt x="6" y="0"/>
                    </a:cubicBezTo>
                    <a:cubicBezTo>
                      <a:pt x="3" y="0"/>
                      <a:pt x="0" y="3"/>
                      <a:pt x="0" y="6"/>
                    </a:cubicBezTo>
                    <a:cubicBezTo>
                      <a:pt x="0" y="16"/>
                      <a:pt x="0" y="16"/>
                      <a:pt x="0" y="16"/>
                    </a:cubicBezTo>
                    <a:cubicBezTo>
                      <a:pt x="0" y="19"/>
                      <a:pt x="3" y="22"/>
                      <a:pt x="6" y="22"/>
                    </a:cubicBezTo>
                    <a:close/>
                  </a:path>
                </a:pathLst>
              </a:custGeom>
              <a:solidFill>
                <a:srgbClr val="7373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7" name="Freeform 44"/>
              <p:cNvSpPr>
                <a:spLocks/>
              </p:cNvSpPr>
              <p:nvPr/>
            </p:nvSpPr>
            <p:spPr bwMode="auto">
              <a:xfrm>
                <a:off x="8275638" y="3636963"/>
                <a:ext cx="127000" cy="101600"/>
              </a:xfrm>
              <a:custGeom>
                <a:avLst/>
                <a:gdLst>
                  <a:gd name="T0" fmla="*/ 19 w 80"/>
                  <a:gd name="T1" fmla="*/ 0 h 64"/>
                  <a:gd name="T2" fmla="*/ 80 w 80"/>
                  <a:gd name="T3" fmla="*/ 64 h 64"/>
                  <a:gd name="T4" fmla="*/ 0 w 80"/>
                  <a:gd name="T5" fmla="*/ 64 h 64"/>
                  <a:gd name="T6" fmla="*/ 19 w 80"/>
                  <a:gd name="T7" fmla="*/ 0 h 64"/>
                </a:gdLst>
                <a:ahLst/>
                <a:cxnLst>
                  <a:cxn ang="0">
                    <a:pos x="T0" y="T1"/>
                  </a:cxn>
                  <a:cxn ang="0">
                    <a:pos x="T2" y="T3"/>
                  </a:cxn>
                  <a:cxn ang="0">
                    <a:pos x="T4" y="T5"/>
                  </a:cxn>
                  <a:cxn ang="0">
                    <a:pos x="T6" y="T7"/>
                  </a:cxn>
                </a:cxnLst>
                <a:rect l="0" t="0" r="r" b="b"/>
                <a:pathLst>
                  <a:path w="80" h="64">
                    <a:moveTo>
                      <a:pt x="19" y="0"/>
                    </a:moveTo>
                    <a:lnTo>
                      <a:pt x="80" y="64"/>
                    </a:lnTo>
                    <a:lnTo>
                      <a:pt x="0" y="64"/>
                    </a:lnTo>
                    <a:lnTo>
                      <a:pt x="19"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8" name="Freeform 45"/>
              <p:cNvSpPr>
                <a:spLocks/>
              </p:cNvSpPr>
              <p:nvPr/>
            </p:nvSpPr>
            <p:spPr bwMode="auto">
              <a:xfrm>
                <a:off x="8245475" y="3708400"/>
                <a:ext cx="131763" cy="101600"/>
              </a:xfrm>
              <a:custGeom>
                <a:avLst/>
                <a:gdLst>
                  <a:gd name="T0" fmla="*/ 19 w 83"/>
                  <a:gd name="T1" fmla="*/ 0 h 64"/>
                  <a:gd name="T2" fmla="*/ 83 w 83"/>
                  <a:gd name="T3" fmla="*/ 64 h 64"/>
                  <a:gd name="T4" fmla="*/ 0 w 83"/>
                  <a:gd name="T5" fmla="*/ 64 h 64"/>
                  <a:gd name="T6" fmla="*/ 19 w 83"/>
                  <a:gd name="T7" fmla="*/ 0 h 64"/>
                </a:gdLst>
                <a:ahLst/>
                <a:cxnLst>
                  <a:cxn ang="0">
                    <a:pos x="T0" y="T1"/>
                  </a:cxn>
                  <a:cxn ang="0">
                    <a:pos x="T2" y="T3"/>
                  </a:cxn>
                  <a:cxn ang="0">
                    <a:pos x="T4" y="T5"/>
                  </a:cxn>
                  <a:cxn ang="0">
                    <a:pos x="T6" y="T7"/>
                  </a:cxn>
                </a:cxnLst>
                <a:rect l="0" t="0" r="r" b="b"/>
                <a:pathLst>
                  <a:path w="83" h="64">
                    <a:moveTo>
                      <a:pt x="19" y="0"/>
                    </a:moveTo>
                    <a:lnTo>
                      <a:pt x="83" y="64"/>
                    </a:lnTo>
                    <a:lnTo>
                      <a:pt x="0" y="64"/>
                    </a:lnTo>
                    <a:lnTo>
                      <a:pt x="19"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9" name="Freeform 46"/>
              <p:cNvSpPr>
                <a:spLocks/>
              </p:cNvSpPr>
              <p:nvPr/>
            </p:nvSpPr>
            <p:spPr bwMode="auto">
              <a:xfrm>
                <a:off x="8218488" y="3779838"/>
                <a:ext cx="128588" cy="98425"/>
              </a:xfrm>
              <a:custGeom>
                <a:avLst/>
                <a:gdLst>
                  <a:gd name="T0" fmla="*/ 19 w 81"/>
                  <a:gd name="T1" fmla="*/ 0 h 62"/>
                  <a:gd name="T2" fmla="*/ 81 w 81"/>
                  <a:gd name="T3" fmla="*/ 62 h 62"/>
                  <a:gd name="T4" fmla="*/ 0 w 81"/>
                  <a:gd name="T5" fmla="*/ 62 h 62"/>
                  <a:gd name="T6" fmla="*/ 19 w 81"/>
                  <a:gd name="T7" fmla="*/ 0 h 62"/>
                </a:gdLst>
                <a:ahLst/>
                <a:cxnLst>
                  <a:cxn ang="0">
                    <a:pos x="T0" y="T1"/>
                  </a:cxn>
                  <a:cxn ang="0">
                    <a:pos x="T2" y="T3"/>
                  </a:cxn>
                  <a:cxn ang="0">
                    <a:pos x="T4" y="T5"/>
                  </a:cxn>
                  <a:cxn ang="0">
                    <a:pos x="T6" y="T7"/>
                  </a:cxn>
                </a:cxnLst>
                <a:rect l="0" t="0" r="r" b="b"/>
                <a:pathLst>
                  <a:path w="81" h="62">
                    <a:moveTo>
                      <a:pt x="19" y="0"/>
                    </a:moveTo>
                    <a:lnTo>
                      <a:pt x="81" y="62"/>
                    </a:lnTo>
                    <a:lnTo>
                      <a:pt x="0" y="62"/>
                    </a:lnTo>
                    <a:lnTo>
                      <a:pt x="19"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0" name="Freeform 47"/>
              <p:cNvSpPr>
                <a:spLocks/>
              </p:cNvSpPr>
              <p:nvPr/>
            </p:nvSpPr>
            <p:spPr bwMode="auto">
              <a:xfrm>
                <a:off x="8142288" y="3851275"/>
                <a:ext cx="103188" cy="128587"/>
              </a:xfrm>
              <a:custGeom>
                <a:avLst/>
                <a:gdLst>
                  <a:gd name="T0" fmla="*/ 0 w 65"/>
                  <a:gd name="T1" fmla="*/ 17 h 81"/>
                  <a:gd name="T2" fmla="*/ 65 w 65"/>
                  <a:gd name="T3" fmla="*/ 81 h 81"/>
                  <a:gd name="T4" fmla="*/ 65 w 65"/>
                  <a:gd name="T5" fmla="*/ 0 h 81"/>
                  <a:gd name="T6" fmla="*/ 0 w 65"/>
                  <a:gd name="T7" fmla="*/ 17 h 81"/>
                </a:gdLst>
                <a:ahLst/>
                <a:cxnLst>
                  <a:cxn ang="0">
                    <a:pos x="T0" y="T1"/>
                  </a:cxn>
                  <a:cxn ang="0">
                    <a:pos x="T2" y="T3"/>
                  </a:cxn>
                  <a:cxn ang="0">
                    <a:pos x="T4" y="T5"/>
                  </a:cxn>
                  <a:cxn ang="0">
                    <a:pos x="T6" y="T7"/>
                  </a:cxn>
                </a:cxnLst>
                <a:rect l="0" t="0" r="r" b="b"/>
                <a:pathLst>
                  <a:path w="65" h="81">
                    <a:moveTo>
                      <a:pt x="0" y="17"/>
                    </a:moveTo>
                    <a:lnTo>
                      <a:pt x="65" y="81"/>
                    </a:lnTo>
                    <a:lnTo>
                      <a:pt x="65" y="0"/>
                    </a:lnTo>
                    <a:lnTo>
                      <a:pt x="0" y="17"/>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1" name="Freeform 48"/>
              <p:cNvSpPr>
                <a:spLocks/>
              </p:cNvSpPr>
              <p:nvPr/>
            </p:nvSpPr>
            <p:spPr bwMode="auto">
              <a:xfrm>
                <a:off x="7516813" y="3862388"/>
                <a:ext cx="381000" cy="117475"/>
              </a:xfrm>
              <a:custGeom>
                <a:avLst/>
                <a:gdLst>
                  <a:gd name="T0" fmla="*/ 0 w 101"/>
                  <a:gd name="T1" fmla="*/ 0 h 31"/>
                  <a:gd name="T2" fmla="*/ 69 w 101"/>
                  <a:gd name="T3" fmla="*/ 0 h 31"/>
                  <a:gd name="T4" fmla="*/ 69 w 101"/>
                  <a:gd name="T5" fmla="*/ 0 h 31"/>
                  <a:gd name="T6" fmla="*/ 69 w 101"/>
                  <a:gd name="T7" fmla="*/ 0 h 31"/>
                  <a:gd name="T8" fmla="*/ 70 w 101"/>
                  <a:gd name="T9" fmla="*/ 0 h 31"/>
                  <a:gd name="T10" fmla="*/ 70 w 101"/>
                  <a:gd name="T11" fmla="*/ 0 h 31"/>
                  <a:gd name="T12" fmla="*/ 101 w 101"/>
                  <a:gd name="T13" fmla="*/ 31 h 31"/>
                  <a:gd name="T14" fmla="*/ 38 w 101"/>
                  <a:gd name="T15" fmla="*/ 31 h 31"/>
                  <a:gd name="T16" fmla="*/ 38 w 101"/>
                  <a:gd name="T17" fmla="*/ 31 h 31"/>
                  <a:gd name="T18" fmla="*/ 0 w 101"/>
                  <a:gd name="T19" fmla="*/ 31 h 31"/>
                  <a:gd name="T20" fmla="*/ 0 w 101"/>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31">
                    <a:moveTo>
                      <a:pt x="0" y="0"/>
                    </a:moveTo>
                    <a:cubicBezTo>
                      <a:pt x="69" y="0"/>
                      <a:pt x="69" y="0"/>
                      <a:pt x="69" y="0"/>
                    </a:cubicBezTo>
                    <a:cubicBezTo>
                      <a:pt x="69" y="0"/>
                      <a:pt x="69" y="0"/>
                      <a:pt x="69" y="0"/>
                    </a:cubicBezTo>
                    <a:cubicBezTo>
                      <a:pt x="69" y="0"/>
                      <a:pt x="69" y="0"/>
                      <a:pt x="69" y="0"/>
                    </a:cubicBezTo>
                    <a:cubicBezTo>
                      <a:pt x="70" y="0"/>
                      <a:pt x="70" y="0"/>
                      <a:pt x="70" y="0"/>
                    </a:cubicBezTo>
                    <a:cubicBezTo>
                      <a:pt x="70" y="0"/>
                      <a:pt x="70" y="0"/>
                      <a:pt x="70" y="0"/>
                    </a:cubicBezTo>
                    <a:cubicBezTo>
                      <a:pt x="87" y="0"/>
                      <a:pt x="101" y="14"/>
                      <a:pt x="101" y="31"/>
                    </a:cubicBezTo>
                    <a:cubicBezTo>
                      <a:pt x="38" y="31"/>
                      <a:pt x="38" y="31"/>
                      <a:pt x="38" y="31"/>
                    </a:cubicBezTo>
                    <a:cubicBezTo>
                      <a:pt x="38" y="31"/>
                      <a:pt x="38" y="31"/>
                      <a:pt x="38" y="31"/>
                    </a:cubicBezTo>
                    <a:cubicBezTo>
                      <a:pt x="0" y="31"/>
                      <a:pt x="0" y="31"/>
                      <a:pt x="0" y="31"/>
                    </a:cubicBezTo>
                    <a:lnTo>
                      <a:pt x="0" y="0"/>
                    </a:ln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2" name="Freeform 49"/>
              <p:cNvSpPr>
                <a:spLocks/>
              </p:cNvSpPr>
              <p:nvPr/>
            </p:nvSpPr>
            <p:spPr bwMode="auto">
              <a:xfrm>
                <a:off x="7720013" y="3911600"/>
                <a:ext cx="76200" cy="68262"/>
              </a:xfrm>
              <a:custGeom>
                <a:avLst/>
                <a:gdLst>
                  <a:gd name="T0" fmla="*/ 24 w 48"/>
                  <a:gd name="T1" fmla="*/ 0 h 43"/>
                  <a:gd name="T2" fmla="*/ 48 w 48"/>
                  <a:gd name="T3" fmla="*/ 43 h 43"/>
                  <a:gd name="T4" fmla="*/ 0 w 48"/>
                  <a:gd name="T5" fmla="*/ 43 h 43"/>
                  <a:gd name="T6" fmla="*/ 24 w 48"/>
                  <a:gd name="T7" fmla="*/ 0 h 43"/>
                </a:gdLst>
                <a:ahLst/>
                <a:cxnLst>
                  <a:cxn ang="0">
                    <a:pos x="T0" y="T1"/>
                  </a:cxn>
                  <a:cxn ang="0">
                    <a:pos x="T2" y="T3"/>
                  </a:cxn>
                  <a:cxn ang="0">
                    <a:pos x="T4" y="T5"/>
                  </a:cxn>
                  <a:cxn ang="0">
                    <a:pos x="T6" y="T7"/>
                  </a:cxn>
                </a:cxnLst>
                <a:rect l="0" t="0" r="r" b="b"/>
                <a:pathLst>
                  <a:path w="48" h="43">
                    <a:moveTo>
                      <a:pt x="24" y="0"/>
                    </a:moveTo>
                    <a:lnTo>
                      <a:pt x="48" y="43"/>
                    </a:lnTo>
                    <a:lnTo>
                      <a:pt x="0" y="43"/>
                    </a:lnTo>
                    <a:lnTo>
                      <a:pt x="24"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3" name="Freeform 50"/>
              <p:cNvSpPr>
                <a:spLocks/>
              </p:cNvSpPr>
              <p:nvPr/>
            </p:nvSpPr>
            <p:spPr bwMode="auto">
              <a:xfrm>
                <a:off x="7516813" y="3911600"/>
                <a:ext cx="74613" cy="68262"/>
              </a:xfrm>
              <a:custGeom>
                <a:avLst/>
                <a:gdLst>
                  <a:gd name="T0" fmla="*/ 24 w 47"/>
                  <a:gd name="T1" fmla="*/ 0 h 43"/>
                  <a:gd name="T2" fmla="*/ 47 w 47"/>
                  <a:gd name="T3" fmla="*/ 43 h 43"/>
                  <a:gd name="T4" fmla="*/ 0 w 47"/>
                  <a:gd name="T5" fmla="*/ 43 h 43"/>
                  <a:gd name="T6" fmla="*/ 24 w 47"/>
                  <a:gd name="T7" fmla="*/ 0 h 43"/>
                </a:gdLst>
                <a:ahLst/>
                <a:cxnLst>
                  <a:cxn ang="0">
                    <a:pos x="T0" y="T1"/>
                  </a:cxn>
                  <a:cxn ang="0">
                    <a:pos x="T2" y="T3"/>
                  </a:cxn>
                  <a:cxn ang="0">
                    <a:pos x="T4" y="T5"/>
                  </a:cxn>
                  <a:cxn ang="0">
                    <a:pos x="T6" y="T7"/>
                  </a:cxn>
                </a:cxnLst>
                <a:rect l="0" t="0" r="r" b="b"/>
                <a:pathLst>
                  <a:path w="47" h="43">
                    <a:moveTo>
                      <a:pt x="24" y="0"/>
                    </a:moveTo>
                    <a:lnTo>
                      <a:pt x="47" y="43"/>
                    </a:lnTo>
                    <a:lnTo>
                      <a:pt x="0" y="43"/>
                    </a:lnTo>
                    <a:lnTo>
                      <a:pt x="24"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4" name="Freeform 51"/>
              <p:cNvSpPr>
                <a:spLocks/>
              </p:cNvSpPr>
              <p:nvPr/>
            </p:nvSpPr>
            <p:spPr bwMode="auto">
              <a:xfrm>
                <a:off x="8347075" y="3716338"/>
                <a:ext cx="263525" cy="161925"/>
              </a:xfrm>
              <a:custGeom>
                <a:avLst/>
                <a:gdLst>
                  <a:gd name="T0" fmla="*/ 102 w 166"/>
                  <a:gd name="T1" fmla="*/ 0 h 102"/>
                  <a:gd name="T2" fmla="*/ 0 w 166"/>
                  <a:gd name="T3" fmla="*/ 102 h 102"/>
                  <a:gd name="T4" fmla="*/ 166 w 166"/>
                  <a:gd name="T5" fmla="*/ 102 h 102"/>
                  <a:gd name="T6" fmla="*/ 102 w 166"/>
                  <a:gd name="T7" fmla="*/ 0 h 102"/>
                </a:gdLst>
                <a:ahLst/>
                <a:cxnLst>
                  <a:cxn ang="0">
                    <a:pos x="T0" y="T1"/>
                  </a:cxn>
                  <a:cxn ang="0">
                    <a:pos x="T2" y="T3"/>
                  </a:cxn>
                  <a:cxn ang="0">
                    <a:pos x="T4" y="T5"/>
                  </a:cxn>
                  <a:cxn ang="0">
                    <a:pos x="T6" y="T7"/>
                  </a:cxn>
                </a:cxnLst>
                <a:rect l="0" t="0" r="r" b="b"/>
                <a:pathLst>
                  <a:path w="166" h="102">
                    <a:moveTo>
                      <a:pt x="102" y="0"/>
                    </a:moveTo>
                    <a:lnTo>
                      <a:pt x="0" y="102"/>
                    </a:lnTo>
                    <a:lnTo>
                      <a:pt x="166" y="102"/>
                    </a:lnTo>
                    <a:lnTo>
                      <a:pt x="102"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5" name="Freeform 52"/>
              <p:cNvSpPr>
                <a:spLocks/>
              </p:cNvSpPr>
              <p:nvPr/>
            </p:nvSpPr>
            <p:spPr bwMode="auto">
              <a:xfrm>
                <a:off x="8577263" y="4144963"/>
                <a:ext cx="263525" cy="161925"/>
              </a:xfrm>
              <a:custGeom>
                <a:avLst/>
                <a:gdLst>
                  <a:gd name="T0" fmla="*/ 102 w 166"/>
                  <a:gd name="T1" fmla="*/ 0 h 102"/>
                  <a:gd name="T2" fmla="*/ 0 w 166"/>
                  <a:gd name="T3" fmla="*/ 102 h 102"/>
                  <a:gd name="T4" fmla="*/ 166 w 166"/>
                  <a:gd name="T5" fmla="*/ 102 h 102"/>
                  <a:gd name="T6" fmla="*/ 102 w 166"/>
                  <a:gd name="T7" fmla="*/ 0 h 102"/>
                </a:gdLst>
                <a:ahLst/>
                <a:cxnLst>
                  <a:cxn ang="0">
                    <a:pos x="T0" y="T1"/>
                  </a:cxn>
                  <a:cxn ang="0">
                    <a:pos x="T2" y="T3"/>
                  </a:cxn>
                  <a:cxn ang="0">
                    <a:pos x="T4" y="T5"/>
                  </a:cxn>
                  <a:cxn ang="0">
                    <a:pos x="T6" y="T7"/>
                  </a:cxn>
                </a:cxnLst>
                <a:rect l="0" t="0" r="r" b="b"/>
                <a:pathLst>
                  <a:path w="166" h="102">
                    <a:moveTo>
                      <a:pt x="102" y="0"/>
                    </a:moveTo>
                    <a:lnTo>
                      <a:pt x="0" y="102"/>
                    </a:lnTo>
                    <a:lnTo>
                      <a:pt x="166" y="102"/>
                    </a:lnTo>
                    <a:lnTo>
                      <a:pt x="102"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6" name="Oval 65"/>
              <p:cNvSpPr>
                <a:spLocks noChangeArrowheads="1"/>
              </p:cNvSpPr>
              <p:nvPr/>
            </p:nvSpPr>
            <p:spPr bwMode="auto">
              <a:xfrm>
                <a:off x="8815388" y="2362200"/>
                <a:ext cx="112713" cy="112712"/>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7" name="Oval 73"/>
              <p:cNvSpPr>
                <a:spLocks noChangeArrowheads="1"/>
              </p:cNvSpPr>
              <p:nvPr/>
            </p:nvSpPr>
            <p:spPr bwMode="auto">
              <a:xfrm>
                <a:off x="8893175" y="2295525"/>
                <a:ext cx="34925" cy="33337"/>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8" name="Oval 74"/>
              <p:cNvSpPr>
                <a:spLocks noChangeArrowheads="1"/>
              </p:cNvSpPr>
              <p:nvPr/>
            </p:nvSpPr>
            <p:spPr bwMode="auto">
              <a:xfrm>
                <a:off x="8991600" y="2295525"/>
                <a:ext cx="38100" cy="33337"/>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9" name="Freeform 79"/>
              <p:cNvSpPr>
                <a:spLocks/>
              </p:cNvSpPr>
              <p:nvPr/>
            </p:nvSpPr>
            <p:spPr bwMode="auto">
              <a:xfrm>
                <a:off x="8821738" y="2370138"/>
                <a:ext cx="98425" cy="101600"/>
              </a:xfrm>
              <a:custGeom>
                <a:avLst/>
                <a:gdLst>
                  <a:gd name="T0" fmla="*/ 25 w 26"/>
                  <a:gd name="T1" fmla="*/ 9 h 27"/>
                  <a:gd name="T2" fmla="*/ 17 w 26"/>
                  <a:gd name="T3" fmla="*/ 9 h 27"/>
                  <a:gd name="T4" fmla="*/ 17 w 26"/>
                  <a:gd name="T5" fmla="*/ 1 h 27"/>
                  <a:gd name="T6" fmla="*/ 16 w 26"/>
                  <a:gd name="T7" fmla="*/ 0 h 27"/>
                  <a:gd name="T8" fmla="*/ 10 w 26"/>
                  <a:gd name="T9" fmla="*/ 0 h 27"/>
                  <a:gd name="T10" fmla="*/ 8 w 26"/>
                  <a:gd name="T11" fmla="*/ 1 h 27"/>
                  <a:gd name="T12" fmla="*/ 8 w 26"/>
                  <a:gd name="T13" fmla="*/ 9 h 27"/>
                  <a:gd name="T14" fmla="*/ 1 w 26"/>
                  <a:gd name="T15" fmla="*/ 9 h 27"/>
                  <a:gd name="T16" fmla="*/ 0 w 26"/>
                  <a:gd name="T17" fmla="*/ 10 h 27"/>
                  <a:gd name="T18" fmla="*/ 0 w 26"/>
                  <a:gd name="T19" fmla="*/ 17 h 27"/>
                  <a:gd name="T20" fmla="*/ 1 w 26"/>
                  <a:gd name="T21" fmla="*/ 18 h 27"/>
                  <a:gd name="T22" fmla="*/ 8 w 26"/>
                  <a:gd name="T23" fmla="*/ 18 h 27"/>
                  <a:gd name="T24" fmla="*/ 8 w 26"/>
                  <a:gd name="T25" fmla="*/ 25 h 27"/>
                  <a:gd name="T26" fmla="*/ 10 w 26"/>
                  <a:gd name="T27" fmla="*/ 27 h 27"/>
                  <a:gd name="T28" fmla="*/ 16 w 26"/>
                  <a:gd name="T29" fmla="*/ 27 h 27"/>
                  <a:gd name="T30" fmla="*/ 17 w 26"/>
                  <a:gd name="T31" fmla="*/ 25 h 27"/>
                  <a:gd name="T32" fmla="*/ 17 w 26"/>
                  <a:gd name="T33" fmla="*/ 18 h 27"/>
                  <a:gd name="T34" fmla="*/ 25 w 26"/>
                  <a:gd name="T35" fmla="*/ 18 h 27"/>
                  <a:gd name="T36" fmla="*/ 26 w 26"/>
                  <a:gd name="T37" fmla="*/ 17 h 27"/>
                  <a:gd name="T38" fmla="*/ 26 w 26"/>
                  <a:gd name="T39" fmla="*/ 10 h 27"/>
                  <a:gd name="T40" fmla="*/ 25 w 26"/>
                  <a:gd name="T41"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27">
                    <a:moveTo>
                      <a:pt x="25" y="9"/>
                    </a:moveTo>
                    <a:cubicBezTo>
                      <a:pt x="17" y="9"/>
                      <a:pt x="17" y="9"/>
                      <a:pt x="17" y="9"/>
                    </a:cubicBezTo>
                    <a:cubicBezTo>
                      <a:pt x="17" y="1"/>
                      <a:pt x="17" y="1"/>
                      <a:pt x="17" y="1"/>
                    </a:cubicBezTo>
                    <a:cubicBezTo>
                      <a:pt x="17" y="1"/>
                      <a:pt x="17" y="0"/>
                      <a:pt x="16" y="0"/>
                    </a:cubicBezTo>
                    <a:cubicBezTo>
                      <a:pt x="10" y="0"/>
                      <a:pt x="10" y="0"/>
                      <a:pt x="10" y="0"/>
                    </a:cubicBezTo>
                    <a:cubicBezTo>
                      <a:pt x="9" y="0"/>
                      <a:pt x="8" y="1"/>
                      <a:pt x="8" y="1"/>
                    </a:cubicBezTo>
                    <a:cubicBezTo>
                      <a:pt x="8" y="9"/>
                      <a:pt x="8" y="9"/>
                      <a:pt x="8" y="9"/>
                    </a:cubicBezTo>
                    <a:cubicBezTo>
                      <a:pt x="1" y="9"/>
                      <a:pt x="1" y="9"/>
                      <a:pt x="1" y="9"/>
                    </a:cubicBezTo>
                    <a:cubicBezTo>
                      <a:pt x="0" y="9"/>
                      <a:pt x="0" y="9"/>
                      <a:pt x="0" y="10"/>
                    </a:cubicBezTo>
                    <a:cubicBezTo>
                      <a:pt x="0" y="17"/>
                      <a:pt x="0" y="17"/>
                      <a:pt x="0" y="17"/>
                    </a:cubicBezTo>
                    <a:cubicBezTo>
                      <a:pt x="0" y="17"/>
                      <a:pt x="0" y="18"/>
                      <a:pt x="1" y="18"/>
                    </a:cubicBezTo>
                    <a:cubicBezTo>
                      <a:pt x="8" y="18"/>
                      <a:pt x="8" y="18"/>
                      <a:pt x="8" y="18"/>
                    </a:cubicBezTo>
                    <a:cubicBezTo>
                      <a:pt x="8" y="25"/>
                      <a:pt x="8" y="25"/>
                      <a:pt x="8" y="25"/>
                    </a:cubicBezTo>
                    <a:cubicBezTo>
                      <a:pt x="8" y="26"/>
                      <a:pt x="9" y="27"/>
                      <a:pt x="10" y="27"/>
                    </a:cubicBezTo>
                    <a:cubicBezTo>
                      <a:pt x="16" y="27"/>
                      <a:pt x="16" y="27"/>
                      <a:pt x="16" y="27"/>
                    </a:cubicBezTo>
                    <a:cubicBezTo>
                      <a:pt x="17" y="27"/>
                      <a:pt x="17" y="26"/>
                      <a:pt x="17" y="25"/>
                    </a:cubicBezTo>
                    <a:cubicBezTo>
                      <a:pt x="17" y="18"/>
                      <a:pt x="17" y="18"/>
                      <a:pt x="17" y="18"/>
                    </a:cubicBezTo>
                    <a:cubicBezTo>
                      <a:pt x="25" y="18"/>
                      <a:pt x="25" y="18"/>
                      <a:pt x="25" y="18"/>
                    </a:cubicBezTo>
                    <a:cubicBezTo>
                      <a:pt x="26" y="18"/>
                      <a:pt x="26" y="17"/>
                      <a:pt x="26" y="17"/>
                    </a:cubicBezTo>
                    <a:cubicBezTo>
                      <a:pt x="26" y="10"/>
                      <a:pt x="26" y="10"/>
                      <a:pt x="26" y="10"/>
                    </a:cubicBezTo>
                    <a:cubicBezTo>
                      <a:pt x="26" y="9"/>
                      <a:pt x="26" y="9"/>
                      <a:pt x="25" y="9"/>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0" name="Freeform 81"/>
              <p:cNvSpPr>
                <a:spLocks/>
              </p:cNvSpPr>
              <p:nvPr/>
            </p:nvSpPr>
            <p:spPr bwMode="auto">
              <a:xfrm>
                <a:off x="8785225" y="2298700"/>
                <a:ext cx="134938" cy="357187"/>
              </a:xfrm>
              <a:custGeom>
                <a:avLst/>
                <a:gdLst>
                  <a:gd name="T0" fmla="*/ 36 w 36"/>
                  <a:gd name="T1" fmla="*/ 18 h 95"/>
                  <a:gd name="T2" fmla="*/ 18 w 36"/>
                  <a:gd name="T3" fmla="*/ 0 h 95"/>
                  <a:gd name="T4" fmla="*/ 18 w 36"/>
                  <a:gd name="T5" fmla="*/ 0 h 95"/>
                  <a:gd name="T6" fmla="*/ 0 w 36"/>
                  <a:gd name="T7" fmla="*/ 18 h 95"/>
                  <a:gd name="T8" fmla="*/ 0 w 36"/>
                  <a:gd name="T9" fmla="*/ 77 h 95"/>
                  <a:gd name="T10" fmla="*/ 18 w 36"/>
                  <a:gd name="T11" fmla="*/ 95 h 95"/>
                  <a:gd name="T12" fmla="*/ 18 w 36"/>
                  <a:gd name="T13" fmla="*/ 95 h 95"/>
                  <a:gd name="T14" fmla="*/ 36 w 36"/>
                  <a:gd name="T15" fmla="*/ 77 h 95"/>
                  <a:gd name="T16" fmla="*/ 36 w 36"/>
                  <a:gd name="T17" fmla="*/ 1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5">
                    <a:moveTo>
                      <a:pt x="36" y="18"/>
                    </a:moveTo>
                    <a:cubicBezTo>
                      <a:pt x="36" y="8"/>
                      <a:pt x="28" y="0"/>
                      <a:pt x="18" y="0"/>
                    </a:cubicBezTo>
                    <a:cubicBezTo>
                      <a:pt x="18" y="0"/>
                      <a:pt x="18" y="0"/>
                      <a:pt x="18" y="0"/>
                    </a:cubicBezTo>
                    <a:cubicBezTo>
                      <a:pt x="8" y="0"/>
                      <a:pt x="0" y="8"/>
                      <a:pt x="0" y="18"/>
                    </a:cubicBezTo>
                    <a:cubicBezTo>
                      <a:pt x="0" y="77"/>
                      <a:pt x="0" y="77"/>
                      <a:pt x="0" y="77"/>
                    </a:cubicBezTo>
                    <a:cubicBezTo>
                      <a:pt x="0" y="87"/>
                      <a:pt x="8" y="95"/>
                      <a:pt x="18" y="95"/>
                    </a:cubicBezTo>
                    <a:cubicBezTo>
                      <a:pt x="18" y="95"/>
                      <a:pt x="18" y="95"/>
                      <a:pt x="18" y="95"/>
                    </a:cubicBezTo>
                    <a:cubicBezTo>
                      <a:pt x="28" y="95"/>
                      <a:pt x="36" y="87"/>
                      <a:pt x="36" y="77"/>
                    </a:cubicBezTo>
                    <a:lnTo>
                      <a:pt x="36" y="18"/>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1" name="Freeform 82"/>
              <p:cNvSpPr>
                <a:spLocks/>
              </p:cNvSpPr>
              <p:nvPr/>
            </p:nvSpPr>
            <p:spPr bwMode="auto">
              <a:xfrm>
                <a:off x="8018463" y="2227263"/>
                <a:ext cx="136525" cy="354012"/>
              </a:xfrm>
              <a:custGeom>
                <a:avLst/>
                <a:gdLst>
                  <a:gd name="T0" fmla="*/ 36 w 36"/>
                  <a:gd name="T1" fmla="*/ 18 h 94"/>
                  <a:gd name="T2" fmla="*/ 18 w 36"/>
                  <a:gd name="T3" fmla="*/ 0 h 94"/>
                  <a:gd name="T4" fmla="*/ 18 w 36"/>
                  <a:gd name="T5" fmla="*/ 0 h 94"/>
                  <a:gd name="T6" fmla="*/ 0 w 36"/>
                  <a:gd name="T7" fmla="*/ 18 h 94"/>
                  <a:gd name="T8" fmla="*/ 0 w 36"/>
                  <a:gd name="T9" fmla="*/ 76 h 94"/>
                  <a:gd name="T10" fmla="*/ 18 w 36"/>
                  <a:gd name="T11" fmla="*/ 94 h 94"/>
                  <a:gd name="T12" fmla="*/ 18 w 36"/>
                  <a:gd name="T13" fmla="*/ 94 h 94"/>
                  <a:gd name="T14" fmla="*/ 36 w 36"/>
                  <a:gd name="T15" fmla="*/ 76 h 94"/>
                  <a:gd name="T16" fmla="*/ 36 w 36"/>
                  <a:gd name="T17" fmla="*/ 1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4">
                    <a:moveTo>
                      <a:pt x="36" y="18"/>
                    </a:moveTo>
                    <a:cubicBezTo>
                      <a:pt x="36" y="8"/>
                      <a:pt x="28" y="0"/>
                      <a:pt x="18" y="0"/>
                    </a:cubicBezTo>
                    <a:cubicBezTo>
                      <a:pt x="18" y="0"/>
                      <a:pt x="18" y="0"/>
                      <a:pt x="18" y="0"/>
                    </a:cubicBezTo>
                    <a:cubicBezTo>
                      <a:pt x="8" y="0"/>
                      <a:pt x="0" y="8"/>
                      <a:pt x="0" y="18"/>
                    </a:cubicBezTo>
                    <a:cubicBezTo>
                      <a:pt x="0" y="76"/>
                      <a:pt x="0" y="76"/>
                      <a:pt x="0" y="76"/>
                    </a:cubicBezTo>
                    <a:cubicBezTo>
                      <a:pt x="0" y="86"/>
                      <a:pt x="8" y="94"/>
                      <a:pt x="18" y="94"/>
                    </a:cubicBezTo>
                    <a:cubicBezTo>
                      <a:pt x="18" y="94"/>
                      <a:pt x="18" y="94"/>
                      <a:pt x="18" y="94"/>
                    </a:cubicBezTo>
                    <a:cubicBezTo>
                      <a:pt x="28" y="94"/>
                      <a:pt x="36" y="86"/>
                      <a:pt x="36" y="76"/>
                    </a:cubicBezTo>
                    <a:lnTo>
                      <a:pt x="36" y="1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2" name="Freeform 83"/>
              <p:cNvSpPr>
                <a:spLocks/>
              </p:cNvSpPr>
              <p:nvPr/>
            </p:nvSpPr>
            <p:spPr bwMode="auto">
              <a:xfrm>
                <a:off x="7629525" y="2290763"/>
                <a:ext cx="136525" cy="365125"/>
              </a:xfrm>
              <a:custGeom>
                <a:avLst/>
                <a:gdLst>
                  <a:gd name="T0" fmla="*/ 36 w 36"/>
                  <a:gd name="T1" fmla="*/ 97 h 97"/>
                  <a:gd name="T2" fmla="*/ 36 w 36"/>
                  <a:gd name="T3" fmla="*/ 18 h 97"/>
                  <a:gd name="T4" fmla="*/ 18 w 36"/>
                  <a:gd name="T5" fmla="*/ 0 h 97"/>
                  <a:gd name="T6" fmla="*/ 0 w 36"/>
                  <a:gd name="T7" fmla="*/ 18 h 97"/>
                  <a:gd name="T8" fmla="*/ 0 w 36"/>
                  <a:gd name="T9" fmla="*/ 97 h 97"/>
                  <a:gd name="T10" fmla="*/ 36 w 36"/>
                  <a:gd name="T11" fmla="*/ 97 h 97"/>
                </a:gdLst>
                <a:ahLst/>
                <a:cxnLst>
                  <a:cxn ang="0">
                    <a:pos x="T0" y="T1"/>
                  </a:cxn>
                  <a:cxn ang="0">
                    <a:pos x="T2" y="T3"/>
                  </a:cxn>
                  <a:cxn ang="0">
                    <a:pos x="T4" y="T5"/>
                  </a:cxn>
                  <a:cxn ang="0">
                    <a:pos x="T6" y="T7"/>
                  </a:cxn>
                  <a:cxn ang="0">
                    <a:pos x="T8" y="T9"/>
                  </a:cxn>
                  <a:cxn ang="0">
                    <a:pos x="T10" y="T11"/>
                  </a:cxn>
                </a:cxnLst>
                <a:rect l="0" t="0" r="r" b="b"/>
                <a:pathLst>
                  <a:path w="36" h="97">
                    <a:moveTo>
                      <a:pt x="36" y="97"/>
                    </a:moveTo>
                    <a:cubicBezTo>
                      <a:pt x="36" y="18"/>
                      <a:pt x="36" y="18"/>
                      <a:pt x="36" y="18"/>
                    </a:cubicBezTo>
                    <a:cubicBezTo>
                      <a:pt x="36" y="8"/>
                      <a:pt x="28" y="0"/>
                      <a:pt x="18" y="0"/>
                    </a:cubicBezTo>
                    <a:cubicBezTo>
                      <a:pt x="8" y="0"/>
                      <a:pt x="0" y="8"/>
                      <a:pt x="0" y="18"/>
                    </a:cubicBezTo>
                    <a:cubicBezTo>
                      <a:pt x="0" y="97"/>
                      <a:pt x="0" y="97"/>
                      <a:pt x="0" y="97"/>
                    </a:cubicBezTo>
                    <a:lnTo>
                      <a:pt x="36" y="9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3" name="Freeform 84"/>
              <p:cNvSpPr>
                <a:spLocks/>
              </p:cNvSpPr>
              <p:nvPr/>
            </p:nvSpPr>
            <p:spPr bwMode="auto">
              <a:xfrm>
                <a:off x="7886700" y="2159000"/>
                <a:ext cx="134938" cy="357187"/>
              </a:xfrm>
              <a:custGeom>
                <a:avLst/>
                <a:gdLst>
                  <a:gd name="T0" fmla="*/ 36 w 36"/>
                  <a:gd name="T1" fmla="*/ 18 h 95"/>
                  <a:gd name="T2" fmla="*/ 18 w 36"/>
                  <a:gd name="T3" fmla="*/ 0 h 95"/>
                  <a:gd name="T4" fmla="*/ 18 w 36"/>
                  <a:gd name="T5" fmla="*/ 0 h 95"/>
                  <a:gd name="T6" fmla="*/ 0 w 36"/>
                  <a:gd name="T7" fmla="*/ 18 h 95"/>
                  <a:gd name="T8" fmla="*/ 0 w 36"/>
                  <a:gd name="T9" fmla="*/ 77 h 95"/>
                  <a:gd name="T10" fmla="*/ 18 w 36"/>
                  <a:gd name="T11" fmla="*/ 95 h 95"/>
                  <a:gd name="T12" fmla="*/ 18 w 36"/>
                  <a:gd name="T13" fmla="*/ 95 h 95"/>
                  <a:gd name="T14" fmla="*/ 36 w 36"/>
                  <a:gd name="T15" fmla="*/ 77 h 95"/>
                  <a:gd name="T16" fmla="*/ 36 w 36"/>
                  <a:gd name="T17" fmla="*/ 1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5">
                    <a:moveTo>
                      <a:pt x="36" y="18"/>
                    </a:moveTo>
                    <a:cubicBezTo>
                      <a:pt x="36" y="8"/>
                      <a:pt x="28" y="0"/>
                      <a:pt x="18" y="0"/>
                    </a:cubicBezTo>
                    <a:cubicBezTo>
                      <a:pt x="18" y="0"/>
                      <a:pt x="18" y="0"/>
                      <a:pt x="18" y="0"/>
                    </a:cubicBezTo>
                    <a:cubicBezTo>
                      <a:pt x="8" y="0"/>
                      <a:pt x="0" y="8"/>
                      <a:pt x="0" y="18"/>
                    </a:cubicBezTo>
                    <a:cubicBezTo>
                      <a:pt x="0" y="77"/>
                      <a:pt x="0" y="77"/>
                      <a:pt x="0" y="77"/>
                    </a:cubicBezTo>
                    <a:cubicBezTo>
                      <a:pt x="0" y="87"/>
                      <a:pt x="8" y="95"/>
                      <a:pt x="18" y="95"/>
                    </a:cubicBezTo>
                    <a:cubicBezTo>
                      <a:pt x="18" y="95"/>
                      <a:pt x="18" y="95"/>
                      <a:pt x="18" y="95"/>
                    </a:cubicBezTo>
                    <a:cubicBezTo>
                      <a:pt x="28" y="95"/>
                      <a:pt x="36" y="87"/>
                      <a:pt x="36" y="77"/>
                    </a:cubicBezTo>
                    <a:lnTo>
                      <a:pt x="36" y="1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4" name="Freeform 85"/>
              <p:cNvSpPr>
                <a:spLocks/>
              </p:cNvSpPr>
              <p:nvPr/>
            </p:nvSpPr>
            <p:spPr bwMode="auto">
              <a:xfrm>
                <a:off x="7750175" y="2227263"/>
                <a:ext cx="139700" cy="354012"/>
              </a:xfrm>
              <a:custGeom>
                <a:avLst/>
                <a:gdLst>
                  <a:gd name="T0" fmla="*/ 37 w 37"/>
                  <a:gd name="T1" fmla="*/ 18 h 94"/>
                  <a:gd name="T2" fmla="*/ 18 w 37"/>
                  <a:gd name="T3" fmla="*/ 0 h 94"/>
                  <a:gd name="T4" fmla="*/ 18 w 37"/>
                  <a:gd name="T5" fmla="*/ 0 h 94"/>
                  <a:gd name="T6" fmla="*/ 0 w 37"/>
                  <a:gd name="T7" fmla="*/ 18 h 94"/>
                  <a:gd name="T8" fmla="*/ 0 w 37"/>
                  <a:gd name="T9" fmla="*/ 76 h 94"/>
                  <a:gd name="T10" fmla="*/ 18 w 37"/>
                  <a:gd name="T11" fmla="*/ 94 h 94"/>
                  <a:gd name="T12" fmla="*/ 18 w 37"/>
                  <a:gd name="T13" fmla="*/ 94 h 94"/>
                  <a:gd name="T14" fmla="*/ 37 w 37"/>
                  <a:gd name="T15" fmla="*/ 76 h 94"/>
                  <a:gd name="T16" fmla="*/ 37 w 37"/>
                  <a:gd name="T17" fmla="*/ 1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94">
                    <a:moveTo>
                      <a:pt x="37" y="18"/>
                    </a:moveTo>
                    <a:cubicBezTo>
                      <a:pt x="37" y="8"/>
                      <a:pt x="28" y="0"/>
                      <a:pt x="18" y="0"/>
                    </a:cubicBezTo>
                    <a:cubicBezTo>
                      <a:pt x="18" y="0"/>
                      <a:pt x="18" y="0"/>
                      <a:pt x="18" y="0"/>
                    </a:cubicBezTo>
                    <a:cubicBezTo>
                      <a:pt x="8" y="0"/>
                      <a:pt x="0" y="8"/>
                      <a:pt x="0" y="18"/>
                    </a:cubicBezTo>
                    <a:cubicBezTo>
                      <a:pt x="0" y="76"/>
                      <a:pt x="0" y="76"/>
                      <a:pt x="0" y="76"/>
                    </a:cubicBezTo>
                    <a:cubicBezTo>
                      <a:pt x="0" y="86"/>
                      <a:pt x="8" y="94"/>
                      <a:pt x="18" y="94"/>
                    </a:cubicBezTo>
                    <a:cubicBezTo>
                      <a:pt x="18" y="94"/>
                      <a:pt x="18" y="94"/>
                      <a:pt x="18" y="94"/>
                    </a:cubicBezTo>
                    <a:cubicBezTo>
                      <a:pt x="28" y="94"/>
                      <a:pt x="37" y="86"/>
                      <a:pt x="37" y="76"/>
                    </a:cubicBezTo>
                    <a:lnTo>
                      <a:pt x="37" y="1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grpSp>
        <p:pic>
          <p:nvPicPr>
            <p:cNvPr id="86" name="Picture 85"/>
            <p:cNvPicPr>
              <a:picLocks noChangeAspect="1"/>
            </p:cNvPicPr>
            <p:nvPr/>
          </p:nvPicPr>
          <p:blipFill>
            <a:blip r:embed="rId3"/>
            <a:stretch>
              <a:fillRect/>
            </a:stretch>
          </p:blipFill>
          <p:spPr>
            <a:xfrm>
              <a:off x="1189037" y="2735262"/>
              <a:ext cx="765000" cy="990000"/>
            </a:xfrm>
            <a:prstGeom prst="rect">
              <a:avLst/>
            </a:prstGeom>
          </p:spPr>
        </p:pic>
      </p:grpSp>
      <p:grpSp>
        <p:nvGrpSpPr>
          <p:cNvPr id="145" name="Group 144"/>
          <p:cNvGrpSpPr/>
          <p:nvPr/>
        </p:nvGrpSpPr>
        <p:grpSpPr>
          <a:xfrm>
            <a:off x="4172910" y="1414291"/>
            <a:ext cx="4123192" cy="4568998"/>
            <a:chOff x="4172910" y="1414291"/>
            <a:chExt cx="4123192" cy="4568998"/>
          </a:xfrm>
        </p:grpSpPr>
        <p:sp>
          <p:nvSpPr>
            <p:cNvPr id="146" name="Text Placeholder 5"/>
            <p:cNvSpPr txBox="1">
              <a:spLocks/>
            </p:cNvSpPr>
            <p:nvPr/>
          </p:nvSpPr>
          <p:spPr>
            <a:xfrm>
              <a:off x="4172910" y="1414291"/>
              <a:ext cx="4088894" cy="4565870"/>
            </a:xfrm>
            <a:prstGeom prst="rect">
              <a:avLst/>
            </a:prstGeom>
            <a:solidFill>
              <a:srgbClr val="8D2376"/>
            </a:solidFill>
          </p:spPr>
          <p:txBody>
            <a:bodyPr wrap="square" tIns="146279" bIns="146279">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a:buClr>
                  <a:srgbClr val="616161"/>
                </a:buClr>
                <a:defRPr/>
              </a:pPr>
              <a:r>
                <a:rPr lang="en-US" sz="3264"/>
                <a:t> </a:t>
              </a:r>
              <a:endParaRPr lang="en-US" sz="3264" dirty="0"/>
            </a:p>
          </p:txBody>
        </p:sp>
        <p:sp>
          <p:nvSpPr>
            <p:cNvPr id="147" name="TextBox 146"/>
            <p:cNvSpPr txBox="1"/>
            <p:nvPr/>
          </p:nvSpPr>
          <p:spPr>
            <a:xfrm>
              <a:off x="4172910" y="5084942"/>
              <a:ext cx="4123192" cy="895219"/>
            </a:xfrm>
            <a:prstGeom prst="rect">
              <a:avLst/>
            </a:prstGeom>
            <a:noFill/>
          </p:spPr>
          <p:txBody>
            <a:bodyPr wrap="square" lIns="182880" tIns="198955" rIns="91440" bIns="248694" rtlCol="0">
              <a:spAutoFit/>
            </a:bodyPr>
            <a:lstStyle>
              <a:defPPr>
                <a:defRPr lang="en-US"/>
              </a:defPPr>
              <a:lvl1pPr>
                <a:lnSpc>
                  <a:spcPct val="90000"/>
                </a:lnSpc>
                <a:defRPr sz="3600">
                  <a:solidFill>
                    <a:srgbClr val="FFFFFF"/>
                  </a:solidFill>
                  <a:latin typeface="Segoe UI Light"/>
                </a:defRPr>
              </a:lvl1pPr>
            </a:lstStyle>
            <a:p>
              <a:pPr defTabSz="932327">
                <a:defRPr/>
              </a:pPr>
              <a:r>
                <a:rPr lang="en-U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rPr>
                <a:t>Delays</a:t>
              </a:r>
              <a:endParaRPr lang="es-E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endParaRPr>
            </a:p>
          </p:txBody>
        </p:sp>
        <p:pic>
          <p:nvPicPr>
            <p:cNvPr id="148" name="Picture 147"/>
            <p:cNvPicPr>
              <a:picLocks noChangeAspect="1"/>
            </p:cNvPicPr>
            <p:nvPr/>
          </p:nvPicPr>
          <p:blipFill>
            <a:blip r:embed="rId4"/>
            <a:stretch>
              <a:fillRect/>
            </a:stretch>
          </p:blipFill>
          <p:spPr>
            <a:xfrm>
              <a:off x="5806529" y="2057400"/>
              <a:ext cx="2176153" cy="1632115"/>
            </a:xfrm>
            <a:prstGeom prst="rect">
              <a:avLst/>
            </a:prstGeom>
          </p:spPr>
        </p:pic>
        <p:pic>
          <p:nvPicPr>
            <p:cNvPr id="149" name="Picture 148"/>
            <p:cNvPicPr>
              <a:picLocks noChangeAspect="1"/>
            </p:cNvPicPr>
            <p:nvPr/>
          </p:nvPicPr>
          <p:blipFill>
            <a:blip r:embed="rId5"/>
            <a:stretch>
              <a:fillRect/>
            </a:stretch>
          </p:blipFill>
          <p:spPr>
            <a:xfrm>
              <a:off x="6330830" y="2625429"/>
              <a:ext cx="817224" cy="854372"/>
            </a:xfrm>
            <a:prstGeom prst="rect">
              <a:avLst/>
            </a:prstGeom>
          </p:spPr>
        </p:pic>
        <p:pic>
          <p:nvPicPr>
            <p:cNvPr id="150" name="Picture 149"/>
            <p:cNvPicPr>
              <a:picLocks noChangeAspect="1"/>
            </p:cNvPicPr>
            <p:nvPr/>
          </p:nvPicPr>
          <p:blipFill>
            <a:blip r:embed="rId5"/>
            <a:stretch>
              <a:fillRect/>
            </a:stretch>
          </p:blipFill>
          <p:spPr>
            <a:xfrm>
              <a:off x="6969694" y="3367299"/>
              <a:ext cx="557080" cy="582402"/>
            </a:xfrm>
            <a:prstGeom prst="rect">
              <a:avLst/>
            </a:prstGeom>
          </p:spPr>
        </p:pic>
        <p:pic>
          <p:nvPicPr>
            <p:cNvPr id="151" name="Picture 150"/>
            <p:cNvPicPr>
              <a:picLocks noChangeAspect="1"/>
            </p:cNvPicPr>
            <p:nvPr/>
          </p:nvPicPr>
          <p:blipFill>
            <a:blip r:embed="rId6"/>
            <a:stretch>
              <a:fillRect/>
            </a:stretch>
          </p:blipFill>
          <p:spPr>
            <a:xfrm>
              <a:off x="5420781" y="5016500"/>
              <a:ext cx="2843497" cy="966789"/>
            </a:xfrm>
            <a:prstGeom prst="rect">
              <a:avLst/>
            </a:prstGeom>
          </p:spPr>
        </p:pic>
        <p:pic>
          <p:nvPicPr>
            <p:cNvPr id="152" name="Picture 151"/>
            <p:cNvPicPr>
              <a:picLocks noChangeAspect="1"/>
            </p:cNvPicPr>
            <p:nvPr/>
          </p:nvPicPr>
          <p:blipFill>
            <a:blip r:embed="rId7"/>
            <a:stretch>
              <a:fillRect/>
            </a:stretch>
          </p:blipFill>
          <p:spPr>
            <a:xfrm>
              <a:off x="5637626" y="4081251"/>
              <a:ext cx="1478619" cy="838832"/>
            </a:xfrm>
            <a:prstGeom prst="rect">
              <a:avLst/>
            </a:prstGeom>
          </p:spPr>
        </p:pic>
      </p:grpSp>
      <p:grpSp>
        <p:nvGrpSpPr>
          <p:cNvPr id="153" name="Group 152"/>
          <p:cNvGrpSpPr/>
          <p:nvPr/>
        </p:nvGrpSpPr>
        <p:grpSpPr>
          <a:xfrm>
            <a:off x="8345886" y="1414289"/>
            <a:ext cx="4484365" cy="4565870"/>
            <a:chOff x="8345886" y="1414289"/>
            <a:chExt cx="4484365" cy="4565870"/>
          </a:xfrm>
        </p:grpSpPr>
        <p:sp>
          <p:nvSpPr>
            <p:cNvPr id="154" name="Text Placeholder 5"/>
            <p:cNvSpPr txBox="1">
              <a:spLocks/>
            </p:cNvSpPr>
            <p:nvPr/>
          </p:nvSpPr>
          <p:spPr>
            <a:xfrm>
              <a:off x="8346699" y="1414289"/>
              <a:ext cx="4088894" cy="4565870"/>
            </a:xfrm>
            <a:prstGeom prst="rect">
              <a:avLst/>
            </a:prstGeom>
            <a:solidFill>
              <a:srgbClr val="2BB8EB"/>
            </a:solidFill>
          </p:spPr>
          <p:txBody>
            <a:bodyPr wrap="square" tIns="146279" bIns="146279">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a:buClr>
                  <a:srgbClr val="616161"/>
                </a:buClr>
                <a:defRPr/>
              </a:pPr>
              <a:r>
                <a:rPr lang="en-US" sz="3264"/>
                <a:t> </a:t>
              </a:r>
              <a:endParaRPr lang="en-US" sz="3264" dirty="0"/>
            </a:p>
          </p:txBody>
        </p:sp>
        <p:sp>
          <p:nvSpPr>
            <p:cNvPr id="155" name="TextBox 154"/>
            <p:cNvSpPr txBox="1"/>
            <p:nvPr/>
          </p:nvSpPr>
          <p:spPr>
            <a:xfrm>
              <a:off x="8346699" y="5084940"/>
              <a:ext cx="4483552" cy="895219"/>
            </a:xfrm>
            <a:prstGeom prst="rect">
              <a:avLst/>
            </a:prstGeom>
            <a:noFill/>
          </p:spPr>
          <p:txBody>
            <a:bodyPr wrap="square" lIns="182880" tIns="198955" rIns="248694" bIns="248694" rtlCol="0">
              <a:spAutoFit/>
            </a:bodyPr>
            <a:lstStyle>
              <a:defPPr>
                <a:defRPr lang="en-US"/>
              </a:defPPr>
              <a:lvl1pPr>
                <a:lnSpc>
                  <a:spcPct val="90000"/>
                </a:lnSpc>
                <a:defRPr sz="3600">
                  <a:solidFill>
                    <a:srgbClr val="FFFFFF"/>
                  </a:solidFill>
                  <a:latin typeface="Segoe UI Light"/>
                </a:defRPr>
              </a:lvl1pPr>
            </a:lstStyle>
            <a:p>
              <a:pPr defTabSz="932327">
                <a:defRPr/>
              </a:pPr>
              <a:r>
                <a:rPr lang="en-U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rPr>
                <a:t>Lack of insights</a:t>
              </a:r>
              <a:endParaRPr lang="es-E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endParaRPr>
            </a:p>
          </p:txBody>
        </p:sp>
        <p:pic>
          <p:nvPicPr>
            <p:cNvPr id="156" name="Picture 155" descr="lackofinsight-01.eps"/>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345886" y="1476312"/>
              <a:ext cx="3350813" cy="3765613"/>
            </a:xfrm>
            <a:prstGeom prst="rect">
              <a:avLst/>
            </a:prstGeom>
          </p:spPr>
        </p:pic>
        <p:grpSp>
          <p:nvGrpSpPr>
            <p:cNvPr id="157" name="Group 156"/>
            <p:cNvGrpSpPr/>
            <p:nvPr/>
          </p:nvGrpSpPr>
          <p:grpSpPr>
            <a:xfrm>
              <a:off x="10718800" y="2730500"/>
              <a:ext cx="609600" cy="838200"/>
              <a:chOff x="9537700" y="546100"/>
              <a:chExt cx="609600" cy="838200"/>
            </a:xfrm>
          </p:grpSpPr>
          <p:sp>
            <p:nvSpPr>
              <p:cNvPr id="158" name="Oval 157"/>
              <p:cNvSpPr/>
              <p:nvPr/>
            </p:nvSpPr>
            <p:spPr bwMode="auto">
              <a:xfrm>
                <a:off x="9537700" y="596900"/>
                <a:ext cx="609600" cy="609600"/>
              </a:xfrm>
              <a:prstGeom prst="ellipse">
                <a:avLst/>
              </a:prstGeom>
              <a:solidFill>
                <a:srgbClr val="FDAC09"/>
              </a:solidFill>
              <a:ln w="9525" cap="flat" cmpd="sng" algn="ctr">
                <a:noFill/>
                <a:prstDash val="solid"/>
                <a:headEnd type="none" w="med" len="med"/>
                <a:tailEnd type="none" w="med" len="med"/>
              </a:ln>
              <a:effectLst/>
            </p:spPr>
            <p:txBody>
              <a:bodyPr lIns="91440" tIns="91440" rIns="34294" bIns="34294" rtlCol="0" anchor="b" anchorCtr="0"/>
              <a:lstStyle/>
              <a:p>
                <a:pPr algn="ctr" defTabSz="932406">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59" name="Right Triangle 158"/>
              <p:cNvSpPr/>
              <p:nvPr/>
            </p:nvSpPr>
            <p:spPr bwMode="auto">
              <a:xfrm flipV="1">
                <a:off x="9613900" y="952500"/>
                <a:ext cx="304800" cy="431800"/>
              </a:xfrm>
              <a:prstGeom prst="rtTriangle">
                <a:avLst/>
              </a:prstGeom>
              <a:solidFill>
                <a:srgbClr val="FDAC09"/>
              </a:solidFill>
              <a:ln w="9525" cap="flat" cmpd="sng" algn="ctr">
                <a:noFill/>
                <a:prstDash val="solid"/>
                <a:headEnd type="none" w="med" len="med"/>
                <a:tailEnd type="none" w="med" len="med"/>
              </a:ln>
              <a:effectLst/>
            </p:spPr>
            <p:txBody>
              <a:bodyPr lIns="91440" tIns="91440" rIns="34294" bIns="34294" rtlCol="0" anchor="b" anchorCtr="0"/>
              <a:lstStyle/>
              <a:p>
                <a:pPr algn="ctr" defTabSz="932406">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60" name="TextBox 159"/>
              <p:cNvSpPr txBox="1"/>
              <p:nvPr/>
            </p:nvSpPr>
            <p:spPr>
              <a:xfrm>
                <a:off x="9575800" y="546100"/>
                <a:ext cx="508000" cy="746871"/>
              </a:xfrm>
              <a:prstGeom prst="rect">
                <a:avLst/>
              </a:prstGeom>
              <a:noFill/>
            </p:spPr>
            <p:txBody>
              <a:bodyPr wrap="square" lIns="182880" tIns="146304" rIns="182880" bIns="146304" rtlCol="0">
                <a:spAutoFit/>
              </a:bodyPr>
              <a:lstStyle/>
              <a:p>
                <a:pPr defTabSz="914400">
                  <a:lnSpc>
                    <a:spcPct val="90000"/>
                  </a:lnSpc>
                  <a:spcAft>
                    <a:spcPts val="600"/>
                  </a:spcAft>
                  <a:defRPr/>
                </a:pPr>
                <a:r>
                  <a:rPr lang="en-US" sz="3200" b="1" kern="0" dirty="0">
                    <a:gradFill>
                      <a:gsLst>
                        <a:gs pos="2917">
                          <a:srgbClr val="404040"/>
                        </a:gs>
                        <a:gs pos="30000">
                          <a:srgbClr val="404040"/>
                        </a:gs>
                      </a:gsLst>
                      <a:lin ang="5400000" scaled="0"/>
                    </a:gradFill>
                    <a:latin typeface="Segoe Pro"/>
                    <a:cs typeface="Segoe Pro"/>
                  </a:rPr>
                  <a:t>?</a:t>
                </a:r>
              </a:p>
            </p:txBody>
          </p:sp>
        </p:grpSp>
      </p:grpSp>
    </p:spTree>
    <p:extLst>
      <p:ext uri="{BB962C8B-B14F-4D97-AF65-F5344CB8AC3E}">
        <p14:creationId xmlns:p14="http://schemas.microsoft.com/office/powerpoint/2010/main" val="527006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25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300" fill="hold"/>
                                        <p:tgtEl>
                                          <p:spTgt spid="82"/>
                                        </p:tgtEl>
                                        <p:attrNameLst>
                                          <p:attrName>ppt_x</p:attrName>
                                        </p:attrNameLst>
                                      </p:cBhvr>
                                      <p:tavLst>
                                        <p:tav tm="0">
                                          <p:val>
                                            <p:strVal val="0-#ppt_w/2"/>
                                          </p:val>
                                        </p:tav>
                                        <p:tav tm="100000">
                                          <p:val>
                                            <p:strVal val="#ppt_x"/>
                                          </p:val>
                                        </p:tav>
                                      </p:tavLst>
                                    </p:anim>
                                    <p:anim calcmode="lin" valueType="num">
                                      <p:cBhvr additive="base">
                                        <p:cTn id="8" dur="300" fill="hold"/>
                                        <p:tgtEl>
                                          <p:spTgt spid="82"/>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250"/>
                                  </p:stCondLst>
                                  <p:childTnLst>
                                    <p:set>
                                      <p:cBhvr>
                                        <p:cTn id="10" dur="1" fill="hold">
                                          <p:stCondLst>
                                            <p:cond delay="0"/>
                                          </p:stCondLst>
                                        </p:cTn>
                                        <p:tgtEl>
                                          <p:spTgt spid="145"/>
                                        </p:tgtEl>
                                        <p:attrNameLst>
                                          <p:attrName>style.visibility</p:attrName>
                                        </p:attrNameLst>
                                      </p:cBhvr>
                                      <p:to>
                                        <p:strVal val="visible"/>
                                      </p:to>
                                    </p:set>
                                    <p:anim calcmode="lin" valueType="num">
                                      <p:cBhvr additive="base">
                                        <p:cTn id="11" dur="300" fill="hold"/>
                                        <p:tgtEl>
                                          <p:spTgt spid="145"/>
                                        </p:tgtEl>
                                        <p:attrNameLst>
                                          <p:attrName>ppt_x</p:attrName>
                                        </p:attrNameLst>
                                      </p:cBhvr>
                                      <p:tavLst>
                                        <p:tav tm="0">
                                          <p:val>
                                            <p:strVal val="#ppt_x"/>
                                          </p:val>
                                        </p:tav>
                                        <p:tav tm="100000">
                                          <p:val>
                                            <p:strVal val="#ppt_x"/>
                                          </p:val>
                                        </p:tav>
                                      </p:tavLst>
                                    </p:anim>
                                    <p:anim calcmode="lin" valueType="num">
                                      <p:cBhvr additive="base">
                                        <p:cTn id="12" dur="300" fill="hold"/>
                                        <p:tgtEl>
                                          <p:spTgt spid="145"/>
                                        </p:tgtEl>
                                        <p:attrNameLst>
                                          <p:attrName>ppt_y</p:attrName>
                                        </p:attrNameLst>
                                      </p:cBhvr>
                                      <p:tavLst>
                                        <p:tav tm="0">
                                          <p:val>
                                            <p:strVal val="1+#ppt_h/2"/>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53"/>
                                        </p:tgtEl>
                                        <p:attrNameLst>
                                          <p:attrName>style.visibility</p:attrName>
                                        </p:attrNameLst>
                                      </p:cBhvr>
                                      <p:to>
                                        <p:strVal val="visible"/>
                                      </p:to>
                                    </p:set>
                                    <p:anim calcmode="lin" valueType="num">
                                      <p:cBhvr additive="base">
                                        <p:cTn id="15" dur="300" fill="hold"/>
                                        <p:tgtEl>
                                          <p:spTgt spid="153"/>
                                        </p:tgtEl>
                                        <p:attrNameLst>
                                          <p:attrName>ppt_x</p:attrName>
                                        </p:attrNameLst>
                                      </p:cBhvr>
                                      <p:tavLst>
                                        <p:tav tm="0">
                                          <p:val>
                                            <p:strVal val="1+#ppt_w/2"/>
                                          </p:val>
                                        </p:tav>
                                        <p:tav tm="100000">
                                          <p:val>
                                            <p:strVal val="#ppt_x"/>
                                          </p:val>
                                        </p:tav>
                                      </p:tavLst>
                                    </p:anim>
                                    <p:anim calcmode="lin" valueType="num">
                                      <p:cBhvr additive="base">
                                        <p:cTn id="16" dur="300" fill="hold"/>
                                        <p:tgtEl>
                                          <p:spTgt spid="1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p:cNvSpPr/>
          <p:nvPr/>
        </p:nvSpPr>
        <p:spPr>
          <a:xfrm>
            <a:off x="474422" y="5692512"/>
            <a:ext cx="11503110" cy="1090988"/>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42" tIns="194994" rIns="243742" bIns="194994" numCol="1" spcCol="0" rtlCol="0" fromWordArt="0" anchor="t" anchorCtr="0" forceAA="0" compatLnSpc="1">
            <a:prstTxWarp prst="textNoShape">
              <a:avLst/>
            </a:prstTxWarp>
            <a:noAutofit/>
          </a:bodyPr>
          <a:lstStyle/>
          <a:p>
            <a:pPr marL="0" lvl="1" defTabSz="1218836" fontAlgn="base">
              <a:spcAft>
                <a:spcPct val="0"/>
              </a:spcAft>
              <a:defRPr/>
            </a:pPr>
            <a:endParaRPr lang="en-US" sz="1400" kern="0" dirty="0">
              <a:solidFill>
                <a:srgbClr val="404040">
                  <a:lumMod val="75000"/>
                  <a:lumOff val="25000"/>
                </a:srgbClr>
              </a:solidFill>
              <a:latin typeface="Arial" pitchFamily="34" charset="0"/>
              <a:cs typeface="Arial" pitchFamily="34" charset="0"/>
            </a:endParaRPr>
          </a:p>
        </p:txBody>
      </p:sp>
      <p:sp>
        <p:nvSpPr>
          <p:cNvPr id="3" name="Title 2"/>
          <p:cNvSpPr>
            <a:spLocks noGrp="1"/>
          </p:cNvSpPr>
          <p:nvPr>
            <p:ph type="title"/>
          </p:nvPr>
        </p:nvSpPr>
        <p:spPr/>
        <p:txBody>
          <a:bodyPr/>
          <a:lstStyle/>
          <a:p>
            <a:r>
              <a:rPr lang="en-US" dirty="0"/>
              <a:t>How Microsoft can help</a:t>
            </a:r>
          </a:p>
        </p:txBody>
      </p:sp>
      <p:sp>
        <p:nvSpPr>
          <p:cNvPr id="29" name="Rectangle 28"/>
          <p:cNvSpPr/>
          <p:nvPr/>
        </p:nvSpPr>
        <p:spPr bwMode="auto">
          <a:xfrm>
            <a:off x="467658" y="2185097"/>
            <a:ext cx="3805807" cy="3435227"/>
          </a:xfrm>
          <a:prstGeom prst="rect">
            <a:avLst/>
          </a:prstGeom>
          <a:solidFill>
            <a:srgbClr val="541868"/>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4319530" y="2185097"/>
            <a:ext cx="3805807" cy="3435227"/>
          </a:xfrm>
          <a:prstGeom prst="rect">
            <a:avLst/>
          </a:prstGeom>
          <a:solidFill>
            <a:srgbClr val="2FAFE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8171401" y="2185097"/>
            <a:ext cx="3805807" cy="3435227"/>
          </a:xfrm>
          <a:prstGeom prst="rect">
            <a:avLst/>
          </a:prstGeom>
          <a:solidFill>
            <a:srgbClr val="F1771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Text Placeholder 5"/>
          <p:cNvSpPr txBox="1">
            <a:spLocks/>
          </p:cNvSpPr>
          <p:nvPr/>
        </p:nvSpPr>
        <p:spPr>
          <a:xfrm>
            <a:off x="467658" y="2792357"/>
            <a:ext cx="3803904" cy="1202370"/>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1200"/>
              </a:spcBef>
              <a:buFont typeface="Arial" pitchFamily="34" charset="0"/>
              <a:buNone/>
              <a:defRPr/>
            </a:pPr>
            <a:r>
              <a:rPr lang="en-US" sz="2800" dirty="0">
                <a:gradFill>
                  <a:gsLst>
                    <a:gs pos="42478">
                      <a:srgbClr val="FFFFFF"/>
                    </a:gs>
                    <a:gs pos="77000">
                      <a:srgbClr val="FFFFFF"/>
                    </a:gs>
                  </a:gsLst>
                  <a:lin ang="5400000" scaled="0"/>
                </a:gradFill>
              </a:rPr>
              <a:t>Shorten Cycle Times</a:t>
            </a:r>
          </a:p>
          <a:p>
            <a:pPr marL="0" indent="0">
              <a:spcBef>
                <a:spcPts val="1200"/>
              </a:spcBef>
              <a:buClr>
                <a:srgbClr val="FFFFFF"/>
              </a:buClr>
              <a:buFont typeface="Arial" pitchFamily="34" charset="0"/>
              <a:buNone/>
              <a:defRPr/>
            </a:pPr>
            <a:endParaRPr lang="en-US" sz="1800" dirty="0">
              <a:gradFill>
                <a:gsLst>
                  <a:gs pos="42478">
                    <a:srgbClr val="FFFFFF"/>
                  </a:gs>
                  <a:gs pos="77000">
                    <a:srgbClr val="FFFFFF"/>
                  </a:gs>
                </a:gsLst>
                <a:lin ang="5400000" scaled="0"/>
              </a:gradFill>
              <a:latin typeface="Segoe UI"/>
            </a:endParaRPr>
          </a:p>
        </p:txBody>
      </p:sp>
      <p:sp>
        <p:nvSpPr>
          <p:cNvPr id="33" name="Text Placeholder 6"/>
          <p:cNvSpPr txBox="1">
            <a:spLocks/>
          </p:cNvSpPr>
          <p:nvPr/>
        </p:nvSpPr>
        <p:spPr>
          <a:xfrm>
            <a:off x="4319530" y="2792356"/>
            <a:ext cx="3803904" cy="1445513"/>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1200"/>
              </a:spcBef>
              <a:buFont typeface="Arial" pitchFamily="34" charset="0"/>
              <a:buNone/>
              <a:defRPr/>
            </a:pPr>
            <a:r>
              <a:rPr lang="en-US" sz="2800" dirty="0">
                <a:solidFill>
                  <a:srgbClr val="FFFFFF"/>
                </a:solidFill>
              </a:rPr>
              <a:t>Optimize Resources</a:t>
            </a:r>
          </a:p>
        </p:txBody>
      </p:sp>
      <p:sp>
        <p:nvSpPr>
          <p:cNvPr id="34" name="Text Placeholder 7"/>
          <p:cNvSpPr txBox="1">
            <a:spLocks/>
          </p:cNvSpPr>
          <p:nvPr/>
        </p:nvSpPr>
        <p:spPr>
          <a:xfrm>
            <a:off x="8171401" y="2792356"/>
            <a:ext cx="3803904" cy="945580"/>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1200"/>
              </a:spcBef>
              <a:buFont typeface="Arial" pitchFamily="34" charset="0"/>
              <a:buNone/>
              <a:defRPr/>
            </a:pPr>
            <a:r>
              <a:rPr lang="en-US" sz="2800" dirty="0">
                <a:gradFill>
                  <a:gsLst>
                    <a:gs pos="42478">
                      <a:srgbClr val="FFFFFF"/>
                    </a:gs>
                    <a:gs pos="77000">
                      <a:srgbClr val="FFFFFF"/>
                    </a:gs>
                  </a:gsLst>
                  <a:lin ang="5400000" scaled="0"/>
                </a:gradFill>
              </a:rPr>
              <a:t>Improve Quality</a:t>
            </a:r>
            <a:br>
              <a:rPr lang="en-US" sz="2800" dirty="0">
                <a:gradFill>
                  <a:gsLst>
                    <a:gs pos="42478">
                      <a:srgbClr val="FFFFFF"/>
                    </a:gs>
                    <a:gs pos="77000">
                      <a:srgbClr val="FFFFFF"/>
                    </a:gs>
                  </a:gsLst>
                  <a:lin ang="5400000" scaled="0"/>
                </a:gradFill>
              </a:rPr>
            </a:br>
            <a:r>
              <a:rPr lang="en-US" sz="2800" dirty="0">
                <a:gradFill>
                  <a:gsLst>
                    <a:gs pos="42478">
                      <a:srgbClr val="FFFFFF"/>
                    </a:gs>
                    <a:gs pos="77000">
                      <a:srgbClr val="FFFFFF"/>
                    </a:gs>
                  </a:gsLst>
                  <a:lin ang="5400000" scaled="0"/>
                </a:gradFill>
              </a:rPr>
              <a:t>and </a:t>
            </a:r>
            <a:r>
              <a:rPr lang="en-US" sz="2800" dirty="0" err="1">
                <a:gradFill>
                  <a:gsLst>
                    <a:gs pos="42478">
                      <a:srgbClr val="FFFFFF"/>
                    </a:gs>
                    <a:gs pos="77000">
                      <a:srgbClr val="FFFFFF"/>
                    </a:gs>
                  </a:gsLst>
                  <a:lin ang="5400000" scaled="0"/>
                </a:gradFill>
              </a:rPr>
              <a:t>Availablilty</a:t>
            </a:r>
            <a:endParaRPr lang="en-US" sz="2800" dirty="0">
              <a:gradFill>
                <a:gsLst>
                  <a:gs pos="42478">
                    <a:srgbClr val="FFFFFF"/>
                  </a:gs>
                  <a:gs pos="77000">
                    <a:srgbClr val="FFFFFF"/>
                  </a:gs>
                </a:gsLst>
                <a:lin ang="5400000" scaled="0"/>
              </a:gradFill>
            </a:endParaRPr>
          </a:p>
          <a:p>
            <a:pPr marL="0" indent="0">
              <a:spcBef>
                <a:spcPts val="1200"/>
              </a:spcBef>
              <a:buClr>
                <a:srgbClr val="FFFFFF"/>
              </a:buClr>
              <a:buFont typeface="Arial" pitchFamily="34" charset="0"/>
              <a:buNone/>
              <a:defRPr/>
            </a:pPr>
            <a:endParaRPr lang="en-US" sz="1800" dirty="0">
              <a:gradFill>
                <a:gsLst>
                  <a:gs pos="42478">
                    <a:srgbClr val="FFFFFF"/>
                  </a:gs>
                  <a:gs pos="77000">
                    <a:srgbClr val="FFFFFF"/>
                  </a:gs>
                </a:gsLst>
                <a:lin ang="5400000" scaled="0"/>
              </a:gradFill>
              <a:latin typeface="Segoe UI"/>
            </a:endParaRPr>
          </a:p>
        </p:txBody>
      </p:sp>
      <p:sp>
        <p:nvSpPr>
          <p:cNvPr id="35" name="Oval 34"/>
          <p:cNvSpPr/>
          <p:nvPr/>
        </p:nvSpPr>
        <p:spPr bwMode="auto">
          <a:xfrm>
            <a:off x="1630287" y="1311453"/>
            <a:ext cx="1480548" cy="1480548"/>
          </a:xfrm>
          <a:prstGeom prst="ellipse">
            <a:avLst/>
          </a:prstGeom>
          <a:solidFill>
            <a:srgbClr val="FFFFFF"/>
          </a:solidFill>
          <a:ln w="92075" cap="flat" cmpd="sng" algn="ctr">
            <a:solidFill>
              <a:srgbClr val="541868"/>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p:cNvSpPr/>
          <p:nvPr/>
        </p:nvSpPr>
        <p:spPr bwMode="auto">
          <a:xfrm>
            <a:off x="5482159" y="1311453"/>
            <a:ext cx="1480548" cy="1480548"/>
          </a:xfrm>
          <a:prstGeom prst="ellipse">
            <a:avLst/>
          </a:prstGeom>
          <a:solidFill>
            <a:srgbClr val="FFFFFF"/>
          </a:solidFill>
          <a:ln w="92075" cap="flat" cmpd="sng" algn="ctr">
            <a:solidFill>
              <a:srgbClr val="2FAFE9"/>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Oval 36"/>
          <p:cNvSpPr/>
          <p:nvPr/>
        </p:nvSpPr>
        <p:spPr bwMode="auto">
          <a:xfrm>
            <a:off x="9334030" y="1311453"/>
            <a:ext cx="1480548" cy="1480548"/>
          </a:xfrm>
          <a:prstGeom prst="ellipse">
            <a:avLst/>
          </a:prstGeom>
          <a:solidFill>
            <a:srgbClr val="FFFFFF"/>
          </a:solidFill>
          <a:ln w="92075" cap="flat" cmpd="sng" algn="ctr">
            <a:solidFill>
              <a:srgbClr val="F17719"/>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 Placeholder 7"/>
          <p:cNvSpPr txBox="1">
            <a:spLocks/>
          </p:cNvSpPr>
          <p:nvPr/>
        </p:nvSpPr>
        <p:spPr>
          <a:xfrm>
            <a:off x="8173628" y="3606800"/>
            <a:ext cx="3803904" cy="1987935"/>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Clr>
                <a:srgbClr val="FFFFFF"/>
              </a:buClr>
              <a:buFont typeface="Arial" pitchFamily="34" charset="0"/>
              <a:buNone/>
            </a:pPr>
            <a:r>
              <a:rPr lang="en-US" sz="1800" spc="-70" dirty="0">
                <a:gradFill>
                  <a:gsLst>
                    <a:gs pos="42478">
                      <a:srgbClr val="FFFFFF"/>
                    </a:gs>
                    <a:gs pos="77000">
                      <a:srgbClr val="FFFFFF"/>
                    </a:gs>
                  </a:gsLst>
                  <a:lin ang="5400000" scaled="0"/>
                </a:gradFill>
                <a:latin typeface="Segoe UI"/>
              </a:rPr>
              <a:t>Capture rich telemetry on application </a:t>
            </a:r>
            <a:r>
              <a:rPr lang="en-US" sz="1800" spc="-50" dirty="0">
                <a:gradFill>
                  <a:gsLst>
                    <a:gs pos="42478">
                      <a:srgbClr val="FFFFFF"/>
                    </a:gs>
                    <a:gs pos="77000">
                      <a:srgbClr val="FFFFFF"/>
                    </a:gs>
                  </a:gsLst>
                  <a:lin ang="5400000" scaled="0"/>
                </a:gradFill>
                <a:latin typeface="Segoe UI"/>
              </a:rPr>
              <a:t>performance and usage so that you </a:t>
            </a:r>
            <a:r>
              <a:rPr lang="en-US" sz="1800" spc="-60" dirty="0">
                <a:gradFill>
                  <a:gsLst>
                    <a:gs pos="42478">
                      <a:srgbClr val="FFFFFF"/>
                    </a:gs>
                    <a:gs pos="77000">
                      <a:srgbClr val="FFFFFF"/>
                    </a:gs>
                  </a:gsLst>
                  <a:lin ang="5400000" scaled="0"/>
                </a:gradFill>
                <a:latin typeface="Segoe UI"/>
              </a:rPr>
              <a:t>can make better decisions on future </a:t>
            </a:r>
            <a:r>
              <a:rPr lang="en-US" sz="1800" dirty="0">
                <a:gradFill>
                  <a:gsLst>
                    <a:gs pos="42478">
                      <a:srgbClr val="FFFFFF"/>
                    </a:gs>
                    <a:gs pos="77000">
                      <a:srgbClr val="FFFFFF"/>
                    </a:gs>
                  </a:gsLst>
                  <a:lin ang="5400000" scaled="0"/>
                </a:gradFill>
                <a:latin typeface="Segoe UI"/>
              </a:rPr>
              <a:t>investments and anticipate issues in production before they impact your service.</a:t>
            </a:r>
          </a:p>
        </p:txBody>
      </p:sp>
      <p:sp>
        <p:nvSpPr>
          <p:cNvPr id="39" name="Text Placeholder 6"/>
          <p:cNvSpPr txBox="1">
            <a:spLocks/>
          </p:cNvSpPr>
          <p:nvPr/>
        </p:nvSpPr>
        <p:spPr>
          <a:xfrm>
            <a:off x="4370373" y="3606800"/>
            <a:ext cx="3803904" cy="1762236"/>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Font typeface="Arial" pitchFamily="34" charset="0"/>
              <a:buNone/>
            </a:pPr>
            <a:r>
              <a:rPr lang="en-US" sz="1800" dirty="0">
                <a:solidFill>
                  <a:srgbClr val="FFFFFF"/>
                </a:solidFill>
                <a:latin typeface="Segoe UI"/>
              </a:rPr>
              <a:t>Efficiently manage environments using technologies that support </a:t>
            </a:r>
            <a:r>
              <a:rPr lang="en-US" sz="1800" spc="-50" dirty="0">
                <a:solidFill>
                  <a:srgbClr val="FFFFFF"/>
                </a:solidFill>
                <a:latin typeface="Segoe UI"/>
              </a:rPr>
              <a:t>self-service provisioning in a secure way, in line with your IT governance standards.</a:t>
            </a:r>
          </a:p>
        </p:txBody>
      </p:sp>
      <p:sp>
        <p:nvSpPr>
          <p:cNvPr id="40" name="Text Placeholder 7"/>
          <p:cNvSpPr txBox="1">
            <a:spLocks/>
          </p:cNvSpPr>
          <p:nvPr/>
        </p:nvSpPr>
        <p:spPr>
          <a:xfrm>
            <a:off x="470975" y="3606800"/>
            <a:ext cx="3803904" cy="1826155"/>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Clr>
                <a:srgbClr val="FFFFFF"/>
              </a:buClr>
              <a:buFont typeface="Arial" pitchFamily="34" charset="0"/>
              <a:buNone/>
            </a:pPr>
            <a:r>
              <a:rPr lang="en-US" sz="1800" spc="-30" dirty="0">
                <a:gradFill>
                  <a:gsLst>
                    <a:gs pos="42478">
                      <a:srgbClr val="FFFFFF"/>
                    </a:gs>
                    <a:gs pos="77000">
                      <a:srgbClr val="FFFFFF"/>
                    </a:gs>
                  </a:gsLst>
                  <a:lin ang="5400000" scaled="0"/>
                </a:gradFill>
                <a:latin typeface="Segoe UI"/>
              </a:rPr>
              <a:t>Speed up and increase traceability </a:t>
            </a:r>
            <a:r>
              <a:rPr lang="en-US" sz="1800" spc="20" dirty="0">
                <a:gradFill>
                  <a:gsLst>
                    <a:gs pos="42478">
                      <a:srgbClr val="FFFFFF"/>
                    </a:gs>
                    <a:gs pos="77000">
                      <a:srgbClr val="FFFFFF"/>
                    </a:gs>
                  </a:gsLst>
                  <a:lin ang="5400000" scaled="0"/>
                </a:gradFill>
                <a:latin typeface="Segoe UI"/>
              </a:rPr>
              <a:t>of each release by empowering </a:t>
            </a:r>
            <a:r>
              <a:rPr lang="en-US" sz="1800" dirty="0">
                <a:gradFill>
                  <a:gsLst>
                    <a:gs pos="42478">
                      <a:srgbClr val="FFFFFF"/>
                    </a:gs>
                    <a:gs pos="77000">
                      <a:srgbClr val="FFFFFF"/>
                    </a:gs>
                  </a:gsLst>
                  <a:lin ang="5400000" scaled="0"/>
                </a:gradFill>
                <a:latin typeface="Segoe UI"/>
              </a:rPr>
              <a:t>your development and operations </a:t>
            </a:r>
            <a:r>
              <a:rPr lang="en-US" sz="1800" spc="-40" dirty="0">
                <a:gradFill>
                  <a:gsLst>
                    <a:gs pos="42478">
                      <a:srgbClr val="FFFFFF"/>
                    </a:gs>
                    <a:gs pos="77000">
                      <a:srgbClr val="FFFFFF"/>
                    </a:gs>
                  </a:gsLst>
                  <a:lin ang="5400000" scaled="0"/>
                </a:gradFill>
                <a:latin typeface="Segoe UI"/>
              </a:rPr>
              <a:t>teams with advanced collaboration </a:t>
            </a:r>
            <a:r>
              <a:rPr lang="en-US" sz="1800" dirty="0">
                <a:gradFill>
                  <a:gsLst>
                    <a:gs pos="42478">
                      <a:srgbClr val="FFFFFF"/>
                    </a:gs>
                    <a:gs pos="77000">
                      <a:srgbClr val="FFFFFF"/>
                    </a:gs>
                  </a:gsLst>
                  <a:lin ang="5400000" scaled="0"/>
                </a:gradFill>
                <a:latin typeface="Segoe UI"/>
              </a:rPr>
              <a:t>and automation tools. </a:t>
            </a:r>
          </a:p>
        </p:txBody>
      </p:sp>
      <p:grpSp>
        <p:nvGrpSpPr>
          <p:cNvPr id="42" name="Group 41"/>
          <p:cNvGrpSpPr/>
          <p:nvPr/>
        </p:nvGrpSpPr>
        <p:grpSpPr>
          <a:xfrm>
            <a:off x="4413595" y="5938152"/>
            <a:ext cx="3793581" cy="822257"/>
            <a:chOff x="8209290" y="5920271"/>
            <a:chExt cx="3793581" cy="822257"/>
          </a:xfrm>
        </p:grpSpPr>
        <p:sp>
          <p:nvSpPr>
            <p:cNvPr id="43" name="Freeform 539"/>
            <p:cNvSpPr>
              <a:spLocks noChangeAspect="1"/>
            </p:cNvSpPr>
            <p:nvPr/>
          </p:nvSpPr>
          <p:spPr bwMode="auto">
            <a:xfrm>
              <a:off x="8209290" y="6013025"/>
              <a:ext cx="768373" cy="422441"/>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1B5CA9"/>
            </a:solidFill>
            <a:ln>
              <a:noFill/>
            </a:ln>
            <a:extLst/>
          </p:spPr>
          <p:txBody>
            <a:bodyPr vert="horz" wrap="square" lIns="91440" tIns="45720" rIns="91440" bIns="45720" numCol="1" anchor="t" anchorCtr="0" compatLnSpc="1">
              <a:prstTxWarp prst="textNoShape">
                <a:avLst/>
              </a:prstTxWarp>
            </a:bodyPr>
            <a:lstStyle/>
            <a:p>
              <a:pPr defTabSz="932468">
                <a:defRPr/>
              </a:pPr>
              <a:endParaRPr lang="en-US" kern="0">
                <a:solidFill>
                  <a:srgbClr val="D1281C"/>
                </a:solidFill>
              </a:endParaRPr>
            </a:p>
          </p:txBody>
        </p:sp>
        <p:sp>
          <p:nvSpPr>
            <p:cNvPr id="44" name="Text Placeholder 5"/>
            <p:cNvSpPr txBox="1">
              <a:spLocks/>
            </p:cNvSpPr>
            <p:nvPr/>
          </p:nvSpPr>
          <p:spPr>
            <a:xfrm>
              <a:off x="8935298" y="5920271"/>
              <a:ext cx="3067573" cy="822257"/>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Font typeface="Arial" pitchFamily="34" charset="0"/>
                <a:buNone/>
                <a:defRPr/>
              </a:pPr>
              <a:r>
                <a:rPr lang="en-US" sz="3200" dirty="0">
                  <a:solidFill>
                    <a:srgbClr val="1B5CA9"/>
                  </a:solidFill>
                </a:rPr>
                <a:t>Microsoft Azure</a:t>
              </a:r>
              <a:endParaRPr lang="en-US" sz="3200" dirty="0">
                <a:solidFill>
                  <a:srgbClr val="1B5CA9"/>
                </a:solidFill>
                <a:latin typeface="Segoe UI"/>
              </a:endParaRPr>
            </a:p>
          </p:txBody>
        </p:sp>
      </p:grpSp>
      <p:grpSp>
        <p:nvGrpSpPr>
          <p:cNvPr id="45" name="Group 44"/>
          <p:cNvGrpSpPr/>
          <p:nvPr/>
        </p:nvGrpSpPr>
        <p:grpSpPr>
          <a:xfrm>
            <a:off x="8692633" y="5945534"/>
            <a:ext cx="3473742" cy="822257"/>
            <a:chOff x="546024" y="5945671"/>
            <a:chExt cx="3473742" cy="822257"/>
          </a:xfrm>
        </p:grpSpPr>
        <p:sp>
          <p:nvSpPr>
            <p:cNvPr id="46" name="Text Placeholder 5"/>
            <p:cNvSpPr txBox="1">
              <a:spLocks/>
            </p:cNvSpPr>
            <p:nvPr/>
          </p:nvSpPr>
          <p:spPr>
            <a:xfrm>
              <a:off x="1017836" y="5945671"/>
              <a:ext cx="3001930" cy="822257"/>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Font typeface="Arial" pitchFamily="34" charset="0"/>
                <a:buNone/>
                <a:defRPr/>
              </a:pPr>
              <a:r>
                <a:rPr lang="en-US" sz="3200" dirty="0">
                  <a:solidFill>
                    <a:srgbClr val="541868"/>
                  </a:solidFill>
                </a:rPr>
                <a:t>Visual Studio</a:t>
              </a:r>
              <a:endParaRPr lang="en-US" sz="3200" dirty="0">
                <a:solidFill>
                  <a:srgbClr val="541868"/>
                </a:solidFill>
                <a:latin typeface="Segoe UI"/>
              </a:endParaRPr>
            </a:p>
          </p:txBody>
        </p:sp>
        <p:pic>
          <p:nvPicPr>
            <p:cNvPr id="47" name="Picture 46" descr="VS_Purp526_rgb.png"/>
            <p:cNvPicPr>
              <a:picLocks noChangeAspect="1"/>
            </p:cNvPicPr>
            <p:nvPr/>
          </p:nvPicPr>
          <p:blipFill rotWithShape="1">
            <a:blip r:embed="rId3">
              <a:extLst>
                <a:ext uri="{28A0092B-C50C-407E-A947-70E740481C1C}">
                  <a14:useLocalDpi xmlns:a14="http://schemas.microsoft.com/office/drawing/2010/main" val="0"/>
                </a:ext>
              </a:extLst>
            </a:blip>
            <a:srcRect l="4545" t="15020" r="75646" b="15275"/>
            <a:stretch/>
          </p:blipFill>
          <p:spPr>
            <a:xfrm>
              <a:off x="546024" y="5979263"/>
              <a:ext cx="637309" cy="628073"/>
            </a:xfrm>
            <a:prstGeom prst="rect">
              <a:avLst/>
            </a:prstGeom>
          </p:spPr>
        </p:pic>
      </p:grpSp>
      <p:grpSp>
        <p:nvGrpSpPr>
          <p:cNvPr id="48" name="Group 47"/>
          <p:cNvGrpSpPr/>
          <p:nvPr/>
        </p:nvGrpSpPr>
        <p:grpSpPr>
          <a:xfrm>
            <a:off x="656009" y="5756431"/>
            <a:ext cx="4997436" cy="851406"/>
            <a:chOff x="3517824" y="5755930"/>
            <a:chExt cx="4997436" cy="851406"/>
          </a:xfrm>
        </p:grpSpPr>
        <p:sp>
          <p:nvSpPr>
            <p:cNvPr id="49" name="Text Placeholder 5"/>
            <p:cNvSpPr txBox="1">
              <a:spLocks/>
            </p:cNvSpPr>
            <p:nvPr/>
          </p:nvSpPr>
          <p:spPr>
            <a:xfrm>
              <a:off x="4110196" y="5755930"/>
              <a:ext cx="4405064" cy="822257"/>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Font typeface="Arial" pitchFamily="34" charset="0"/>
                <a:buNone/>
                <a:defRPr/>
              </a:pPr>
              <a:r>
                <a:rPr lang="en-US" sz="3200" dirty="0">
                  <a:solidFill>
                    <a:srgbClr val="541868"/>
                  </a:solidFill>
                </a:rPr>
                <a:t>Visual Studio</a:t>
              </a:r>
              <a:br>
                <a:rPr lang="en-US" sz="3200" dirty="0">
                  <a:solidFill>
                    <a:srgbClr val="541868"/>
                  </a:solidFill>
                </a:rPr>
              </a:br>
              <a:r>
                <a:rPr lang="en-US" sz="3200" dirty="0">
                  <a:solidFill>
                    <a:srgbClr val="541868"/>
                  </a:solidFill>
                </a:rPr>
                <a:t>Team Services</a:t>
              </a:r>
              <a:endParaRPr lang="en-US" sz="3200" dirty="0">
                <a:solidFill>
                  <a:srgbClr val="541868"/>
                </a:solidFill>
                <a:latin typeface="Segoe UI"/>
              </a:endParaRPr>
            </a:p>
          </p:txBody>
        </p:sp>
        <p:pic>
          <p:nvPicPr>
            <p:cNvPr id="50" name="Picture 49" descr="VS_Purp526_rgb.png"/>
            <p:cNvPicPr>
              <a:picLocks noChangeAspect="1"/>
            </p:cNvPicPr>
            <p:nvPr/>
          </p:nvPicPr>
          <p:blipFill rotWithShape="1">
            <a:blip r:embed="rId3">
              <a:extLst>
                <a:ext uri="{28A0092B-C50C-407E-A947-70E740481C1C}">
                  <a14:useLocalDpi xmlns:a14="http://schemas.microsoft.com/office/drawing/2010/main" val="0"/>
                </a:ext>
              </a:extLst>
            </a:blip>
            <a:srcRect l="4545" t="15020" r="75646" b="15275"/>
            <a:stretch/>
          </p:blipFill>
          <p:spPr>
            <a:xfrm>
              <a:off x="3517824" y="5979263"/>
              <a:ext cx="637309" cy="628073"/>
            </a:xfrm>
            <a:prstGeom prst="rect">
              <a:avLst/>
            </a:prstGeom>
          </p:spPr>
        </p:pic>
      </p:grpSp>
      <p:pic>
        <p:nvPicPr>
          <p:cNvPr id="54" name="Picture 53" descr="ShortenCycles.png"/>
          <p:cNvPicPr>
            <a:picLocks noChangeAspect="1"/>
          </p:cNvPicPr>
          <p:nvPr/>
        </p:nvPicPr>
        <p:blipFill rotWithShape="1">
          <a:blip r:embed="rId4">
            <a:extLst>
              <a:ext uri="{28A0092B-C50C-407E-A947-70E740481C1C}">
                <a14:useLocalDpi xmlns:a14="http://schemas.microsoft.com/office/drawing/2010/main" val="0"/>
              </a:ext>
            </a:extLst>
          </a:blip>
          <a:srcRect l="17557" t="9981" r="20811" b="14403"/>
          <a:stretch/>
        </p:blipFill>
        <p:spPr>
          <a:xfrm>
            <a:off x="1825749" y="1507173"/>
            <a:ext cx="1056671" cy="1001779"/>
          </a:xfrm>
          <a:prstGeom prst="rect">
            <a:avLst/>
          </a:prstGeom>
        </p:spPr>
      </p:pic>
      <p:grpSp>
        <p:nvGrpSpPr>
          <p:cNvPr id="55" name="Group 54"/>
          <p:cNvGrpSpPr/>
          <p:nvPr/>
        </p:nvGrpSpPr>
        <p:grpSpPr>
          <a:xfrm>
            <a:off x="5847540" y="1508973"/>
            <a:ext cx="802745" cy="998179"/>
            <a:chOff x="9223030" y="-2441251"/>
            <a:chExt cx="2184644" cy="3706781"/>
          </a:xfrm>
        </p:grpSpPr>
        <p:sp>
          <p:nvSpPr>
            <p:cNvPr id="56" name="Rectangle 55"/>
            <p:cNvSpPr>
              <a:spLocks noChangeArrowheads="1"/>
            </p:cNvSpPr>
            <p:nvPr/>
          </p:nvSpPr>
          <p:spPr bwMode="auto">
            <a:xfrm>
              <a:off x="10619431" y="-1741245"/>
              <a:ext cx="664250" cy="596629"/>
            </a:xfrm>
            <a:prstGeom prst="rect">
              <a:avLst/>
            </a:prstGeom>
            <a:solidFill>
              <a:srgbClr val="00BCF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57" name="Rectangle 56"/>
            <p:cNvSpPr>
              <a:spLocks noChangeArrowheads="1"/>
            </p:cNvSpPr>
            <p:nvPr/>
          </p:nvSpPr>
          <p:spPr bwMode="auto">
            <a:xfrm>
              <a:off x="9223030" y="-1144616"/>
              <a:ext cx="2184644" cy="100423"/>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58" name="Rectangle 57"/>
            <p:cNvSpPr>
              <a:spLocks noChangeArrowheads="1"/>
            </p:cNvSpPr>
            <p:nvPr/>
          </p:nvSpPr>
          <p:spPr bwMode="auto">
            <a:xfrm>
              <a:off x="9347024" y="-1044193"/>
              <a:ext cx="1936657" cy="106330"/>
            </a:xfrm>
            <a:prstGeom prst="rect">
              <a:avLst/>
            </a:prstGeom>
            <a:solidFill>
              <a:srgbClr val="505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59" name="Rectangle 58"/>
            <p:cNvSpPr>
              <a:spLocks noChangeArrowheads="1"/>
            </p:cNvSpPr>
            <p:nvPr/>
          </p:nvSpPr>
          <p:spPr bwMode="auto">
            <a:xfrm>
              <a:off x="9223030" y="-72455"/>
              <a:ext cx="2184644" cy="100423"/>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0" name="Rectangle 59"/>
            <p:cNvSpPr>
              <a:spLocks noChangeArrowheads="1"/>
            </p:cNvSpPr>
            <p:nvPr/>
          </p:nvSpPr>
          <p:spPr bwMode="auto">
            <a:xfrm>
              <a:off x="9347024" y="22060"/>
              <a:ext cx="1936657" cy="106330"/>
            </a:xfrm>
            <a:prstGeom prst="rect">
              <a:avLst/>
            </a:prstGeom>
            <a:solidFill>
              <a:srgbClr val="505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1" name="Rectangle 60"/>
            <p:cNvSpPr>
              <a:spLocks noChangeArrowheads="1"/>
            </p:cNvSpPr>
            <p:nvPr/>
          </p:nvSpPr>
          <p:spPr bwMode="auto">
            <a:xfrm>
              <a:off x="9583201" y="999705"/>
              <a:ext cx="1464302" cy="94516"/>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2" name="Rectangle 61"/>
            <p:cNvSpPr>
              <a:spLocks noChangeArrowheads="1"/>
            </p:cNvSpPr>
            <p:nvPr/>
          </p:nvSpPr>
          <p:spPr bwMode="auto">
            <a:xfrm>
              <a:off x="9707195" y="1094221"/>
              <a:ext cx="1219267" cy="171309"/>
            </a:xfrm>
            <a:prstGeom prst="rect">
              <a:avLst/>
            </a:prstGeom>
            <a:solidFill>
              <a:srgbClr val="505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3" name="Rectangle 62"/>
            <p:cNvSpPr>
              <a:spLocks noChangeArrowheads="1"/>
            </p:cNvSpPr>
            <p:nvPr/>
          </p:nvSpPr>
          <p:spPr bwMode="auto">
            <a:xfrm>
              <a:off x="9854806" y="-937863"/>
              <a:ext cx="1428875" cy="865408"/>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4" name="Freeform 63"/>
            <p:cNvSpPr>
              <a:spLocks/>
            </p:cNvSpPr>
            <p:nvPr/>
          </p:nvSpPr>
          <p:spPr bwMode="auto">
            <a:xfrm>
              <a:off x="9854806" y="128390"/>
              <a:ext cx="1428875" cy="871315"/>
            </a:xfrm>
            <a:custGeom>
              <a:avLst/>
              <a:gdLst>
                <a:gd name="T0" fmla="*/ 363 w 484"/>
                <a:gd name="T1" fmla="*/ 295 h 295"/>
                <a:gd name="T2" fmla="*/ 484 w 484"/>
                <a:gd name="T3" fmla="*/ 0 h 295"/>
                <a:gd name="T4" fmla="*/ 0 w 484"/>
                <a:gd name="T5" fmla="*/ 0 h 295"/>
                <a:gd name="T6" fmla="*/ 0 w 484"/>
                <a:gd name="T7" fmla="*/ 295 h 295"/>
                <a:gd name="T8" fmla="*/ 363 w 484"/>
                <a:gd name="T9" fmla="*/ 295 h 295"/>
              </a:gdLst>
              <a:ahLst/>
              <a:cxnLst>
                <a:cxn ang="0">
                  <a:pos x="T0" y="T1"/>
                </a:cxn>
                <a:cxn ang="0">
                  <a:pos x="T2" y="T3"/>
                </a:cxn>
                <a:cxn ang="0">
                  <a:pos x="T4" y="T5"/>
                </a:cxn>
                <a:cxn ang="0">
                  <a:pos x="T6" y="T7"/>
                </a:cxn>
                <a:cxn ang="0">
                  <a:pos x="T8" y="T9"/>
                </a:cxn>
              </a:cxnLst>
              <a:rect l="0" t="0" r="r" b="b"/>
              <a:pathLst>
                <a:path w="484" h="295">
                  <a:moveTo>
                    <a:pt x="363" y="295"/>
                  </a:moveTo>
                  <a:lnTo>
                    <a:pt x="484" y="0"/>
                  </a:lnTo>
                  <a:lnTo>
                    <a:pt x="0" y="0"/>
                  </a:lnTo>
                  <a:lnTo>
                    <a:pt x="0" y="295"/>
                  </a:lnTo>
                  <a:lnTo>
                    <a:pt x="363" y="295"/>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5" name="Rectangle 64"/>
            <p:cNvSpPr>
              <a:spLocks noChangeArrowheads="1"/>
            </p:cNvSpPr>
            <p:nvPr/>
          </p:nvSpPr>
          <p:spPr bwMode="auto">
            <a:xfrm>
              <a:off x="9347024" y="-937863"/>
              <a:ext cx="507782" cy="865408"/>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6" name="Rectangle 65"/>
            <p:cNvSpPr>
              <a:spLocks noChangeArrowheads="1"/>
            </p:cNvSpPr>
            <p:nvPr/>
          </p:nvSpPr>
          <p:spPr bwMode="auto">
            <a:xfrm>
              <a:off x="10023082" y="-607059"/>
              <a:ext cx="507782" cy="209706"/>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dirty="0">
                  <a:solidFill>
                    <a:srgbClr val="000000"/>
                  </a:solidFill>
                  <a:latin typeface="Cambria"/>
                  <a:ea typeface="Times New Roman"/>
                  <a:cs typeface="Times New Roman"/>
                </a:rPr>
                <a:t> </a:t>
              </a:r>
              <a:endParaRPr lang="en-US" sz="1200" kern="0" dirty="0">
                <a:solidFill>
                  <a:srgbClr val="000000"/>
                </a:solidFill>
                <a:latin typeface="Cambria"/>
                <a:ea typeface="ＭＳ 明朝"/>
                <a:cs typeface="Times New Roman"/>
              </a:endParaRPr>
            </a:p>
          </p:txBody>
        </p:sp>
        <p:sp>
          <p:nvSpPr>
            <p:cNvPr id="67" name="Freeform 66"/>
            <p:cNvSpPr>
              <a:spLocks/>
            </p:cNvSpPr>
            <p:nvPr/>
          </p:nvSpPr>
          <p:spPr bwMode="auto">
            <a:xfrm>
              <a:off x="9347024" y="128390"/>
              <a:ext cx="507782" cy="871315"/>
            </a:xfrm>
            <a:custGeom>
              <a:avLst/>
              <a:gdLst>
                <a:gd name="T0" fmla="*/ 122 w 172"/>
                <a:gd name="T1" fmla="*/ 295 h 295"/>
                <a:gd name="T2" fmla="*/ 172 w 172"/>
                <a:gd name="T3" fmla="*/ 295 h 295"/>
                <a:gd name="T4" fmla="*/ 172 w 172"/>
                <a:gd name="T5" fmla="*/ 0 h 295"/>
                <a:gd name="T6" fmla="*/ 0 w 172"/>
                <a:gd name="T7" fmla="*/ 0 h 295"/>
                <a:gd name="T8" fmla="*/ 122 w 172"/>
                <a:gd name="T9" fmla="*/ 295 h 295"/>
              </a:gdLst>
              <a:ahLst/>
              <a:cxnLst>
                <a:cxn ang="0">
                  <a:pos x="T0" y="T1"/>
                </a:cxn>
                <a:cxn ang="0">
                  <a:pos x="T2" y="T3"/>
                </a:cxn>
                <a:cxn ang="0">
                  <a:pos x="T4" y="T5"/>
                </a:cxn>
                <a:cxn ang="0">
                  <a:pos x="T6" y="T7"/>
                </a:cxn>
                <a:cxn ang="0">
                  <a:pos x="T8" y="T9"/>
                </a:cxn>
              </a:cxnLst>
              <a:rect l="0" t="0" r="r" b="b"/>
              <a:pathLst>
                <a:path w="172" h="295">
                  <a:moveTo>
                    <a:pt x="122" y="295"/>
                  </a:moveTo>
                  <a:lnTo>
                    <a:pt x="172" y="295"/>
                  </a:lnTo>
                  <a:lnTo>
                    <a:pt x="172" y="0"/>
                  </a:lnTo>
                  <a:lnTo>
                    <a:pt x="0" y="0"/>
                  </a:lnTo>
                  <a:lnTo>
                    <a:pt x="122" y="295"/>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8" name="Rectangle 67"/>
            <p:cNvSpPr>
              <a:spLocks noChangeArrowheads="1"/>
            </p:cNvSpPr>
            <p:nvPr/>
          </p:nvSpPr>
          <p:spPr bwMode="auto">
            <a:xfrm>
              <a:off x="9347024" y="-2139983"/>
              <a:ext cx="513686" cy="995367"/>
            </a:xfrm>
            <a:prstGeom prst="rect">
              <a:avLst/>
            </a:pr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9" name="Rectangle 68"/>
            <p:cNvSpPr>
              <a:spLocks noChangeArrowheads="1"/>
            </p:cNvSpPr>
            <p:nvPr/>
          </p:nvSpPr>
          <p:spPr bwMode="auto">
            <a:xfrm>
              <a:off x="10359636" y="-1921415"/>
              <a:ext cx="436929" cy="776799"/>
            </a:xfrm>
            <a:prstGeom prst="rect">
              <a:avLst/>
            </a:pr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70" name="Rectangle 69"/>
            <p:cNvSpPr>
              <a:spLocks noChangeArrowheads="1"/>
            </p:cNvSpPr>
            <p:nvPr/>
          </p:nvSpPr>
          <p:spPr bwMode="auto">
            <a:xfrm>
              <a:off x="10359636" y="-2305385"/>
              <a:ext cx="94471" cy="770892"/>
            </a:xfrm>
            <a:prstGeom prst="rect">
              <a:avLst/>
            </a:pr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71" name="Rectangle 70"/>
            <p:cNvSpPr>
              <a:spLocks noChangeArrowheads="1"/>
            </p:cNvSpPr>
            <p:nvPr/>
          </p:nvSpPr>
          <p:spPr bwMode="auto">
            <a:xfrm>
              <a:off x="9659959" y="-2340828"/>
              <a:ext cx="522543" cy="1196212"/>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72" name="Rectangle 71"/>
            <p:cNvSpPr>
              <a:spLocks noChangeArrowheads="1"/>
            </p:cNvSpPr>
            <p:nvPr/>
          </p:nvSpPr>
          <p:spPr bwMode="auto">
            <a:xfrm>
              <a:off x="10028987" y="-2441251"/>
              <a:ext cx="330649" cy="1296635"/>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73" name="Rectangle 72"/>
            <p:cNvSpPr>
              <a:spLocks noChangeArrowheads="1"/>
            </p:cNvSpPr>
            <p:nvPr/>
          </p:nvSpPr>
          <p:spPr bwMode="auto">
            <a:xfrm>
              <a:off x="9860710" y="-2021838"/>
              <a:ext cx="286365" cy="877222"/>
            </a:xfrm>
            <a:prstGeom prst="rect">
              <a:avLst/>
            </a:prstGeom>
            <a:solidFill>
              <a:srgbClr val="00BCF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grpSp>
      <p:pic>
        <p:nvPicPr>
          <p:cNvPr id="74" name="Picture 73" descr="ProcessMachine.png"/>
          <p:cNvPicPr>
            <a:picLocks noChangeAspect="1"/>
          </p:cNvPicPr>
          <p:nvPr/>
        </p:nvPicPr>
        <p:blipFill rotWithShape="1">
          <a:blip r:embed="rId5">
            <a:extLst>
              <a:ext uri="{28A0092B-C50C-407E-A947-70E740481C1C}">
                <a14:useLocalDpi xmlns:a14="http://schemas.microsoft.com/office/drawing/2010/main" val="0"/>
              </a:ext>
            </a:extLst>
          </a:blip>
          <a:srcRect l="12194" t="7355" r="5953" b="9612"/>
          <a:stretch/>
        </p:blipFill>
        <p:spPr>
          <a:xfrm>
            <a:off x="9534940" y="1544095"/>
            <a:ext cx="1183797" cy="927934"/>
          </a:xfrm>
          <a:prstGeom prst="rect">
            <a:avLst/>
          </a:prstGeom>
        </p:spPr>
      </p:pic>
    </p:spTree>
    <p:extLst>
      <p:ext uri="{BB962C8B-B14F-4D97-AF65-F5344CB8AC3E}">
        <p14:creationId xmlns:p14="http://schemas.microsoft.com/office/powerpoint/2010/main" val="117071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the three components</a:t>
            </a:r>
          </a:p>
        </p:txBody>
      </p:sp>
      <p:grpSp>
        <p:nvGrpSpPr>
          <p:cNvPr id="8" name="Group 7"/>
          <p:cNvGrpSpPr/>
          <p:nvPr/>
        </p:nvGrpSpPr>
        <p:grpSpPr>
          <a:xfrm>
            <a:off x="4360251" y="5622064"/>
            <a:ext cx="3650483" cy="887379"/>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5399" b="1" dirty="0">
                  <a:ln w="0"/>
                  <a:gradFill>
                    <a:gsLst>
                      <a:gs pos="1250">
                        <a:srgbClr val="FFFFFF"/>
                      </a:gs>
                      <a:gs pos="100000">
                        <a:srgbClr val="FFFFFF"/>
                      </a:gs>
                    </a:gsLst>
                    <a:lin ang="0" scaled="0"/>
                  </a:gradFill>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spcBef>
                  <a:spcPct val="0"/>
                </a:spcBef>
                <a:spcAft>
                  <a:spcPct val="0"/>
                </a:spcAft>
              </a:pPr>
              <a:r>
                <a:rPr lang="en-US" sz="3999" dirty="0">
                  <a:ln w="0"/>
                  <a:gradFill>
                    <a:gsLst>
                      <a:gs pos="1250">
                        <a:srgbClr val="FFFFFF"/>
                      </a:gs>
                      <a:gs pos="100000">
                        <a:srgbClr val="FFFFFF"/>
                      </a:gs>
                    </a:gsLst>
                    <a:lin ang="0" scaled="0"/>
                  </a:gradFill>
                  <a:latin typeface="Segoe UI Light"/>
                </a:rPr>
                <a:t>Process</a:t>
              </a:r>
            </a:p>
          </p:txBody>
        </p:sp>
      </p:grpSp>
      <p:grpSp>
        <p:nvGrpSpPr>
          <p:cNvPr id="9" name="Group 8"/>
          <p:cNvGrpSpPr/>
          <p:nvPr/>
        </p:nvGrpSpPr>
        <p:grpSpPr>
          <a:xfrm>
            <a:off x="8208210" y="5622065"/>
            <a:ext cx="3650482" cy="887379"/>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5399" b="1" dirty="0">
                  <a:ln w="0"/>
                  <a:gradFill>
                    <a:gsLst>
                      <a:gs pos="1250">
                        <a:srgbClr val="FFFFFF"/>
                      </a:gs>
                      <a:gs pos="100000">
                        <a:srgbClr val="FFFFFF"/>
                      </a:gs>
                    </a:gsLst>
                    <a:lin ang="0" scaled="0"/>
                  </a:gradFill>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spcBef>
                  <a:spcPct val="0"/>
                </a:spcBef>
                <a:spcAft>
                  <a:spcPct val="0"/>
                </a:spcAft>
              </a:pPr>
              <a:r>
                <a:rPr lang="en-US" sz="3999" dirty="0">
                  <a:ln w="0"/>
                  <a:gradFill>
                    <a:gsLst>
                      <a:gs pos="1250">
                        <a:srgbClr val="FFFFFF"/>
                      </a:gs>
                      <a:gs pos="100000">
                        <a:srgbClr val="FFFFFF"/>
                      </a:gs>
                    </a:gsLst>
                    <a:lin ang="0" scaled="0"/>
                  </a:gradFill>
                  <a:latin typeface="Segoe UI Light"/>
                </a:rPr>
                <a:t>Products</a:t>
              </a:r>
            </a:p>
          </p:txBody>
        </p:sp>
      </p:grpSp>
      <p:grpSp>
        <p:nvGrpSpPr>
          <p:cNvPr id="19" name="Group 18"/>
          <p:cNvGrpSpPr/>
          <p:nvPr/>
        </p:nvGrpSpPr>
        <p:grpSpPr>
          <a:xfrm>
            <a:off x="512292" y="5627379"/>
            <a:ext cx="3650483" cy="887379"/>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5399" b="1" dirty="0">
                  <a:ln w="0"/>
                  <a:gradFill>
                    <a:gsLst>
                      <a:gs pos="1250">
                        <a:srgbClr val="FFFFFF"/>
                      </a:gs>
                      <a:gs pos="100000">
                        <a:srgbClr val="FFFFFF"/>
                      </a:gs>
                    </a:gsLst>
                    <a:lin ang="0" scaled="0"/>
                  </a:gradFill>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spcBef>
                  <a:spcPct val="0"/>
                </a:spcBef>
                <a:spcAft>
                  <a:spcPct val="0"/>
                </a:spcAft>
              </a:pPr>
              <a:r>
                <a:rPr lang="en-US" sz="3999" dirty="0">
                  <a:ln w="0"/>
                  <a:gradFill>
                    <a:gsLst>
                      <a:gs pos="1250">
                        <a:srgbClr val="FFFFFF"/>
                      </a:gs>
                      <a:gs pos="100000">
                        <a:srgbClr val="FFFFFF"/>
                      </a:gs>
                    </a:gsLst>
                    <a:lin ang="0" scaled="0"/>
                  </a:gradFill>
                  <a:latin typeface="Segoe UI Light"/>
                </a:rPr>
                <a:t>People</a:t>
              </a:r>
            </a:p>
          </p:txBody>
        </p:sp>
      </p:gr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608" y="2101355"/>
            <a:ext cx="1724972" cy="3087449"/>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0168" y="2480480"/>
            <a:ext cx="1330145" cy="2611200"/>
          </a:xfrm>
          <a:prstGeom prst="rect">
            <a:avLst/>
          </a:prstGeom>
        </p:spPr>
      </p:pic>
      <p:grpSp>
        <p:nvGrpSpPr>
          <p:cNvPr id="5" name="Group 4"/>
          <p:cNvGrpSpPr/>
          <p:nvPr/>
        </p:nvGrpSpPr>
        <p:grpSpPr>
          <a:xfrm>
            <a:off x="4568811" y="2100043"/>
            <a:ext cx="3298852" cy="3299988"/>
            <a:chOff x="3763989" y="1325427"/>
            <a:chExt cx="4610100" cy="4611688"/>
          </a:xfrm>
        </p:grpSpPr>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4" name="Group 4"/>
          <p:cNvGrpSpPr>
            <a:grpSpLocks noChangeAspect="1"/>
          </p:cNvGrpSpPr>
          <p:nvPr/>
        </p:nvGrpSpPr>
        <p:grpSpPr bwMode="auto">
          <a:xfrm>
            <a:off x="7697788" y="1162050"/>
            <a:ext cx="4667250" cy="4667250"/>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25" name="TextBox 24"/>
          <p:cNvSpPr txBox="1"/>
          <p:nvPr/>
        </p:nvSpPr>
        <p:spPr>
          <a:xfrm>
            <a:off x="1167411" y="3288453"/>
            <a:ext cx="766300" cy="517065"/>
          </a:xfrm>
          <a:prstGeom prst="rect">
            <a:avLst/>
          </a:prstGeom>
          <a:noFill/>
        </p:spPr>
        <p:txBody>
          <a:bodyPr wrap="none" lIns="182880" tIns="146304" rIns="182880" bIns="146304" rtlCol="0">
            <a:spAutoFit/>
          </a:bodyPr>
          <a:lstStyle/>
          <a:p>
            <a:pPr>
              <a:lnSpc>
                <a:spcPct val="90000"/>
              </a:lnSpc>
              <a:spcAft>
                <a:spcPts val="600"/>
              </a:spcAft>
            </a:pPr>
            <a:r>
              <a:rPr lang="en-US" sz="1600" b="1" dirty="0">
                <a:gradFill>
                  <a:gsLst>
                    <a:gs pos="2917">
                      <a:srgbClr val="505050">
                        <a:lumMod val="50000"/>
                      </a:srgbClr>
                    </a:gs>
                    <a:gs pos="30000">
                      <a:srgbClr val="505050">
                        <a:lumMod val="50000"/>
                      </a:srgbClr>
                    </a:gs>
                  </a:gsLst>
                  <a:lin ang="5400000" scaled="0"/>
                </a:gradFill>
              </a:rPr>
              <a:t>DEV</a:t>
            </a:r>
          </a:p>
        </p:txBody>
      </p:sp>
      <p:pic>
        <p:nvPicPr>
          <p:cNvPr id="56" name="Picture 55"/>
          <p:cNvPicPr>
            <a:picLocks/>
          </p:cNvPicPr>
          <p:nvPr/>
        </p:nvPicPr>
        <p:blipFill>
          <a:blip r:embed="rId9"/>
          <a:stretch>
            <a:fillRect/>
          </a:stretch>
        </p:blipFill>
        <p:spPr>
          <a:xfrm>
            <a:off x="2632955" y="2942999"/>
            <a:ext cx="123634" cy="137160"/>
          </a:xfrm>
          <a:prstGeom prst="rect">
            <a:avLst/>
          </a:prstGeom>
        </p:spPr>
      </p:pic>
      <p:pic>
        <p:nvPicPr>
          <p:cNvPr id="57" name="Picture 56"/>
          <p:cNvPicPr>
            <a:picLocks/>
          </p:cNvPicPr>
          <p:nvPr/>
        </p:nvPicPr>
        <p:blipFill>
          <a:blip r:embed="rId9"/>
          <a:stretch>
            <a:fillRect/>
          </a:stretch>
        </p:blipFill>
        <p:spPr>
          <a:xfrm flipH="1">
            <a:off x="2907498" y="2942999"/>
            <a:ext cx="123634" cy="137160"/>
          </a:xfrm>
          <a:prstGeom prst="rect">
            <a:avLst/>
          </a:prstGeom>
        </p:spPr>
      </p:pic>
      <p:sp>
        <p:nvSpPr>
          <p:cNvPr id="58" name="TextBox 57"/>
          <p:cNvSpPr txBox="1"/>
          <p:nvPr/>
        </p:nvSpPr>
        <p:spPr>
          <a:xfrm>
            <a:off x="2450168" y="3288453"/>
            <a:ext cx="766877" cy="517065"/>
          </a:xfrm>
          <a:prstGeom prst="rect">
            <a:avLst/>
          </a:prstGeom>
          <a:noFill/>
        </p:spPr>
        <p:txBody>
          <a:bodyPr wrap="none" lIns="182880" tIns="146304" rIns="182880" bIns="146304" rtlCol="0">
            <a:spAutoFit/>
          </a:bodyPr>
          <a:lstStyle/>
          <a:p>
            <a:pPr>
              <a:lnSpc>
                <a:spcPct val="90000"/>
              </a:lnSpc>
              <a:spcAft>
                <a:spcPts val="600"/>
              </a:spcAft>
            </a:pPr>
            <a:r>
              <a:rPr lang="en-US" sz="1600" b="1" dirty="0">
                <a:gradFill>
                  <a:gsLst>
                    <a:gs pos="2917">
                      <a:srgbClr val="FFFFFF"/>
                    </a:gs>
                    <a:gs pos="30000">
                      <a:srgbClr val="FFFFFF"/>
                    </a:gs>
                  </a:gsLst>
                  <a:lin ang="5400000" scaled="0"/>
                </a:gradFill>
              </a:rPr>
              <a:t>OPS</a:t>
            </a:r>
          </a:p>
        </p:txBody>
      </p:sp>
    </p:spTree>
    <p:extLst>
      <p:ext uri="{BB962C8B-B14F-4D97-AF65-F5344CB8AC3E}">
        <p14:creationId xmlns:p14="http://schemas.microsoft.com/office/powerpoint/2010/main" val="78570924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a:t>
            </a:r>
            <a:endParaRPr lang="de-DE" dirty="0"/>
          </a:p>
        </p:txBody>
      </p:sp>
      <p:pic>
        <p:nvPicPr>
          <p:cNvPr id="74" name="Picture 7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75" name="Picture 7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76" name="Picture 7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77" name="Picture 76"/>
          <p:cNvPicPr>
            <a:picLocks noChangeAspect="1"/>
          </p:cNvPicPr>
          <p:nvPr/>
        </p:nvPicPr>
        <p:blipFill>
          <a:blip r:embed="rId6">
            <a:duotone>
              <a:srgbClr val="FFFFFF">
                <a:shade val="45000"/>
                <a:satMod val="135000"/>
              </a:srgb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78" name="TextBox 77"/>
          <p:cNvSpPr txBox="1"/>
          <p:nvPr/>
        </p:nvSpPr>
        <p:spPr>
          <a:xfrm>
            <a:off x="2139997" y="1603566"/>
            <a:ext cx="825271" cy="461665"/>
          </a:xfrm>
          <a:prstGeom prst="rect">
            <a:avLst/>
          </a:prstGeom>
          <a:noFill/>
        </p:spPr>
        <p:txBody>
          <a:bodyPr wrap="square" rtlCol="0">
            <a:spAutoFit/>
          </a:bodyPr>
          <a:lstStyle/>
          <a:p>
            <a:pPr>
              <a:defRPr/>
            </a:pPr>
            <a:r>
              <a:rPr lang="en-US" sz="2400" kern="0" dirty="0">
                <a:solidFill>
                  <a:srgbClr val="404040">
                    <a:lumMod val="60000"/>
                    <a:lumOff val="40000"/>
                  </a:srgbClr>
                </a:solidFill>
                <a:latin typeface="Segoe UI Light"/>
                <a:cs typeface="Arial" pitchFamily="34" charset="0"/>
              </a:rPr>
              <a:t>Plan</a:t>
            </a:r>
          </a:p>
        </p:txBody>
      </p:sp>
      <p:sp>
        <p:nvSpPr>
          <p:cNvPr id="79" name="TextBox 78"/>
          <p:cNvSpPr txBox="1"/>
          <p:nvPr/>
        </p:nvSpPr>
        <p:spPr>
          <a:xfrm>
            <a:off x="1617487" y="1341956"/>
            <a:ext cx="598241" cy="984885"/>
          </a:xfrm>
          <a:prstGeom prst="rect">
            <a:avLst/>
          </a:prstGeom>
          <a:noFill/>
        </p:spPr>
        <p:txBody>
          <a:bodyPr wrap="none" rtlCol="0">
            <a:spAutoFit/>
          </a:bodyPr>
          <a:lstStyle/>
          <a:p>
            <a:r>
              <a:rPr lang="en-US" sz="5800" dirty="0">
                <a:solidFill>
                  <a:srgbClr val="505050"/>
                </a:solidFill>
                <a:latin typeface="Arial" pitchFamily="34" charset="0"/>
                <a:cs typeface="Arial" pitchFamily="34" charset="0"/>
              </a:rPr>
              <a:t>1</a:t>
            </a:r>
          </a:p>
        </p:txBody>
      </p:sp>
      <p:sp>
        <p:nvSpPr>
          <p:cNvPr id="80" name="TextBox 79"/>
          <p:cNvSpPr txBox="1"/>
          <p:nvPr/>
        </p:nvSpPr>
        <p:spPr>
          <a:xfrm>
            <a:off x="8926278" y="1509855"/>
            <a:ext cx="2373093" cy="461665"/>
          </a:xfrm>
          <a:prstGeom prst="rect">
            <a:avLst/>
          </a:prstGeom>
          <a:noFill/>
        </p:spPr>
        <p:txBody>
          <a:bodyPr wrap="square" rtlCol="0">
            <a:spAutoFit/>
          </a:bodyPr>
          <a:lstStyle/>
          <a:p>
            <a:pPr>
              <a:defRPr/>
            </a:pPr>
            <a:r>
              <a:rPr lang="en-US" sz="2400" kern="0" dirty="0">
                <a:solidFill>
                  <a:srgbClr val="505050">
                    <a:lumMod val="75000"/>
                    <a:lumOff val="25000"/>
                  </a:srgbClr>
                </a:solidFill>
                <a:latin typeface="Segoe UI Light"/>
                <a:cs typeface="Arial" pitchFamily="34" charset="0"/>
              </a:rPr>
              <a:t>Monitor + Learn</a:t>
            </a:r>
          </a:p>
        </p:txBody>
      </p:sp>
      <p:sp>
        <p:nvSpPr>
          <p:cNvPr id="81" name="TextBox 80"/>
          <p:cNvSpPr txBox="1"/>
          <p:nvPr/>
        </p:nvSpPr>
        <p:spPr>
          <a:xfrm>
            <a:off x="9069971" y="5518255"/>
            <a:ext cx="1210499" cy="461665"/>
          </a:xfrm>
          <a:prstGeom prst="rect">
            <a:avLst/>
          </a:prstGeom>
          <a:noFill/>
        </p:spPr>
        <p:txBody>
          <a:bodyPr wrap="square" rtlCol="0">
            <a:spAutoFit/>
          </a:bodyPr>
          <a:lstStyle/>
          <a:p>
            <a:pPr>
              <a:defRPr/>
            </a:pPr>
            <a:r>
              <a:rPr lang="en-US" sz="2400" kern="0" dirty="0">
                <a:solidFill>
                  <a:srgbClr val="505050">
                    <a:lumMod val="75000"/>
                    <a:lumOff val="25000"/>
                  </a:srgbClr>
                </a:solidFill>
                <a:latin typeface="Segoe UI Light"/>
                <a:cs typeface="Arial" pitchFamily="34" charset="0"/>
              </a:rPr>
              <a:t>Release</a:t>
            </a:r>
          </a:p>
        </p:txBody>
      </p:sp>
      <p:sp>
        <p:nvSpPr>
          <p:cNvPr id="82" name="TextBox 81"/>
          <p:cNvSpPr txBox="1"/>
          <p:nvPr/>
        </p:nvSpPr>
        <p:spPr>
          <a:xfrm>
            <a:off x="2392334" y="5579810"/>
            <a:ext cx="2140478" cy="461665"/>
          </a:xfrm>
          <a:prstGeom prst="rect">
            <a:avLst/>
          </a:prstGeom>
          <a:noFill/>
        </p:spPr>
        <p:txBody>
          <a:bodyPr wrap="square" rtlCol="0">
            <a:spAutoFit/>
          </a:bodyPr>
          <a:lstStyle/>
          <a:p>
            <a:pPr>
              <a:defRPr/>
            </a:pPr>
            <a:r>
              <a:rPr lang="en-US" sz="2400" kern="0" dirty="0">
                <a:solidFill>
                  <a:srgbClr val="FFFFFF">
                    <a:lumMod val="50000"/>
                  </a:srgbClr>
                </a:solidFill>
                <a:latin typeface="Segoe UI Light"/>
                <a:cs typeface="Arial" pitchFamily="34" charset="0"/>
              </a:rPr>
              <a:t>Develop + Test</a:t>
            </a:r>
          </a:p>
        </p:txBody>
      </p:sp>
      <p:sp>
        <p:nvSpPr>
          <p:cNvPr id="83" name="TextBox 82"/>
          <p:cNvSpPr txBox="1"/>
          <p:nvPr/>
        </p:nvSpPr>
        <p:spPr>
          <a:xfrm>
            <a:off x="1797780" y="5318200"/>
            <a:ext cx="598241" cy="984885"/>
          </a:xfrm>
          <a:prstGeom prst="rect">
            <a:avLst/>
          </a:prstGeom>
          <a:noFill/>
        </p:spPr>
        <p:txBody>
          <a:bodyPr wrap="none" rtlCol="0">
            <a:spAutoFit/>
          </a:bodyPr>
          <a:lstStyle/>
          <a:p>
            <a:r>
              <a:rPr lang="en-US" sz="5800" dirty="0">
                <a:solidFill>
                  <a:srgbClr val="505050"/>
                </a:solidFill>
                <a:latin typeface="Arial" pitchFamily="34" charset="0"/>
                <a:cs typeface="Arial" pitchFamily="34" charset="0"/>
              </a:rPr>
              <a:t>2</a:t>
            </a:r>
          </a:p>
        </p:txBody>
      </p:sp>
      <p:sp>
        <p:nvSpPr>
          <p:cNvPr id="84" name="TextBox 83"/>
          <p:cNvSpPr txBox="1"/>
          <p:nvPr/>
        </p:nvSpPr>
        <p:spPr>
          <a:xfrm>
            <a:off x="823336" y="3418925"/>
            <a:ext cx="2091058" cy="387798"/>
          </a:xfrm>
          <a:prstGeom prst="rect">
            <a:avLst/>
          </a:prstGeom>
          <a:noFill/>
        </p:spPr>
        <p:txBody>
          <a:bodyPr wrap="square" lIns="0" tIns="0" rIns="0" bIns="0" rtlCol="0">
            <a:spAutoFit/>
          </a:bodyPr>
          <a:lstStyle/>
          <a:p>
            <a:pPr algn="r" defTabSz="1267900">
              <a:lnSpc>
                <a:spcPct val="90000"/>
              </a:lnSpc>
              <a:defRPr/>
            </a:pPr>
            <a:r>
              <a:rPr lang="en-US" sz="2800" dirty="0">
                <a:solidFill>
                  <a:srgbClr val="818181"/>
                </a:solidFill>
                <a:latin typeface="Segoe UI Semilight" panose="020B0402040204020203" pitchFamily="34" charset="0"/>
                <a:cs typeface="Segoe UI Semilight" panose="020B0402040204020203" pitchFamily="34" charset="0"/>
              </a:rPr>
              <a:t>Development</a:t>
            </a:r>
          </a:p>
        </p:txBody>
      </p:sp>
      <p:sp>
        <p:nvSpPr>
          <p:cNvPr id="85" name="TextBox 84"/>
          <p:cNvSpPr txBox="1"/>
          <p:nvPr/>
        </p:nvSpPr>
        <p:spPr>
          <a:xfrm>
            <a:off x="9223685" y="3418925"/>
            <a:ext cx="1727099" cy="387798"/>
          </a:xfrm>
          <a:prstGeom prst="rect">
            <a:avLst/>
          </a:prstGeom>
          <a:noFill/>
        </p:spPr>
        <p:txBody>
          <a:bodyPr wrap="square" lIns="0" tIns="0" rIns="0" bIns="0" rtlCol="0">
            <a:spAutoFit/>
          </a:bodyPr>
          <a:lstStyle/>
          <a:p>
            <a:pPr defTabSz="1267900">
              <a:lnSpc>
                <a:spcPct val="90000"/>
              </a:lnSpc>
              <a:defRPr/>
            </a:pPr>
            <a:r>
              <a:rPr lang="en-US" sz="2800" dirty="0">
                <a:solidFill>
                  <a:srgbClr val="818181"/>
                </a:solidFill>
                <a:latin typeface="Segoe UI Semilight" panose="020B0402040204020203" pitchFamily="34" charset="0"/>
                <a:cs typeface="Segoe UI Semilight" panose="020B0402040204020203" pitchFamily="34" charset="0"/>
              </a:rPr>
              <a:t>Production</a:t>
            </a:r>
          </a:p>
        </p:txBody>
      </p:sp>
      <p:sp>
        <p:nvSpPr>
          <p:cNvPr id="86" name="TextBox 85"/>
          <p:cNvSpPr txBox="1"/>
          <p:nvPr/>
        </p:nvSpPr>
        <p:spPr>
          <a:xfrm>
            <a:off x="8314054" y="1248245"/>
            <a:ext cx="598241" cy="984885"/>
          </a:xfrm>
          <a:prstGeom prst="rect">
            <a:avLst/>
          </a:prstGeom>
          <a:noFill/>
        </p:spPr>
        <p:txBody>
          <a:bodyPr wrap="none" rtlCol="0">
            <a:spAutoFit/>
          </a:bodyPr>
          <a:lstStyle/>
          <a:p>
            <a:r>
              <a:rPr lang="en-US" sz="5800" dirty="0">
                <a:solidFill>
                  <a:srgbClr val="505050"/>
                </a:solidFill>
                <a:latin typeface="Arial" pitchFamily="34" charset="0"/>
                <a:cs typeface="Arial" pitchFamily="34" charset="0"/>
              </a:rPr>
              <a:t>4</a:t>
            </a:r>
          </a:p>
        </p:txBody>
      </p:sp>
      <p:sp>
        <p:nvSpPr>
          <p:cNvPr id="87" name="TextBox 86"/>
          <p:cNvSpPr txBox="1"/>
          <p:nvPr/>
        </p:nvSpPr>
        <p:spPr>
          <a:xfrm>
            <a:off x="8496936" y="5250615"/>
            <a:ext cx="598241" cy="984885"/>
          </a:xfrm>
          <a:prstGeom prst="rect">
            <a:avLst/>
          </a:prstGeom>
          <a:noFill/>
        </p:spPr>
        <p:txBody>
          <a:bodyPr wrap="none" rtlCol="0">
            <a:spAutoFit/>
          </a:bodyPr>
          <a:lstStyle/>
          <a:p>
            <a:r>
              <a:rPr lang="en-US" sz="5800" dirty="0">
                <a:solidFill>
                  <a:srgbClr val="505050"/>
                </a:solidFill>
                <a:latin typeface="Arial" pitchFamily="34" charset="0"/>
                <a:cs typeface="Arial" pitchFamily="34" charset="0"/>
              </a:rPr>
              <a:t>3</a:t>
            </a:r>
          </a:p>
        </p:txBody>
      </p:sp>
      <p:sp>
        <p:nvSpPr>
          <p:cNvPr id="88"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89"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0"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1"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2"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3"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4"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Tree>
    <p:extLst>
      <p:ext uri="{BB962C8B-B14F-4D97-AF65-F5344CB8AC3E}">
        <p14:creationId xmlns:p14="http://schemas.microsoft.com/office/powerpoint/2010/main" val="39864250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p:cTn id="7" dur="500" fill="hold"/>
                                        <p:tgtEl>
                                          <p:spTgt spid="91"/>
                                        </p:tgtEl>
                                        <p:attrNameLst>
                                          <p:attrName>ppt_w</p:attrName>
                                        </p:attrNameLst>
                                      </p:cBhvr>
                                      <p:tavLst>
                                        <p:tav tm="0">
                                          <p:val>
                                            <p:fltVal val="0"/>
                                          </p:val>
                                        </p:tav>
                                        <p:tav tm="100000">
                                          <p:val>
                                            <p:strVal val="#ppt_w"/>
                                          </p:val>
                                        </p:tav>
                                      </p:tavLst>
                                    </p:anim>
                                    <p:anim calcmode="lin" valueType="num">
                                      <p:cBhvr>
                                        <p:cTn id="8" dur="500" fill="hold"/>
                                        <p:tgtEl>
                                          <p:spTgt spid="91"/>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anim calcmode="lin" valueType="num">
                                      <p:cBhvr>
                                        <p:cTn id="11" dur="500" fill="hold"/>
                                        <p:tgtEl>
                                          <p:spTgt spid="79"/>
                                        </p:tgtEl>
                                        <p:attrNameLst>
                                          <p:attrName>ppt_w</p:attrName>
                                        </p:attrNameLst>
                                      </p:cBhvr>
                                      <p:tavLst>
                                        <p:tav tm="0">
                                          <p:val>
                                            <p:fltVal val="0"/>
                                          </p:val>
                                        </p:tav>
                                        <p:tav tm="100000">
                                          <p:val>
                                            <p:strVal val="#ppt_w"/>
                                          </p:val>
                                        </p:tav>
                                      </p:tavLst>
                                    </p:anim>
                                    <p:anim calcmode="lin" valueType="num">
                                      <p:cBhvr>
                                        <p:cTn id="12" dur="500" fill="hold"/>
                                        <p:tgtEl>
                                          <p:spTgt spid="79"/>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78"/>
                                        </p:tgtEl>
                                        <p:attrNameLst>
                                          <p:attrName>style.visibility</p:attrName>
                                        </p:attrNameLst>
                                      </p:cBhvr>
                                      <p:to>
                                        <p:strVal val="visible"/>
                                      </p:to>
                                    </p:set>
                                    <p:anim calcmode="lin" valueType="num">
                                      <p:cBhvr>
                                        <p:cTn id="15" dur="500" fill="hold"/>
                                        <p:tgtEl>
                                          <p:spTgt spid="78"/>
                                        </p:tgtEl>
                                        <p:attrNameLst>
                                          <p:attrName>ppt_w</p:attrName>
                                        </p:attrNameLst>
                                      </p:cBhvr>
                                      <p:tavLst>
                                        <p:tav tm="0">
                                          <p:val>
                                            <p:fltVal val="0"/>
                                          </p:val>
                                        </p:tav>
                                        <p:tav tm="100000">
                                          <p:val>
                                            <p:strVal val="#ppt_w"/>
                                          </p:val>
                                        </p:tav>
                                      </p:tavLst>
                                    </p:anim>
                                    <p:anim calcmode="lin" valueType="num">
                                      <p:cBhvr>
                                        <p:cTn id="16" dur="500" fill="hold"/>
                                        <p:tgtEl>
                                          <p:spTgt spid="78"/>
                                        </p:tgtEl>
                                        <p:attrNameLst>
                                          <p:attrName>ppt_h</p:attrName>
                                        </p:attrNameLst>
                                      </p:cBhvr>
                                      <p:tavLst>
                                        <p:tav tm="0">
                                          <p:val>
                                            <p:fltVal val="0"/>
                                          </p:val>
                                        </p:tav>
                                        <p:tav tm="100000">
                                          <p:val>
                                            <p:strVal val="#ppt_h"/>
                                          </p:val>
                                        </p:tav>
                                      </p:tavLst>
                                    </p:anim>
                                  </p:childTnLst>
                                </p:cTn>
                              </p:par>
                            </p:childTnLst>
                          </p:cTn>
                        </p:par>
                        <p:par>
                          <p:cTn id="17" fill="hold">
                            <p:stCondLst>
                              <p:cond delay="500"/>
                            </p:stCondLst>
                            <p:childTnLst>
                              <p:par>
                                <p:cTn id="18" presetID="23" presetClass="entr" presetSubtype="16" fill="hold" grpId="0" nodeType="afterEffect">
                                  <p:stCondLst>
                                    <p:cond delay="0"/>
                                  </p:stCondLst>
                                  <p:childTnLst>
                                    <p:set>
                                      <p:cBhvr>
                                        <p:cTn id="19" dur="1" fill="hold">
                                          <p:stCondLst>
                                            <p:cond delay="0"/>
                                          </p:stCondLst>
                                        </p:cTn>
                                        <p:tgtEl>
                                          <p:spTgt spid="92"/>
                                        </p:tgtEl>
                                        <p:attrNameLst>
                                          <p:attrName>style.visibility</p:attrName>
                                        </p:attrNameLst>
                                      </p:cBhvr>
                                      <p:to>
                                        <p:strVal val="visible"/>
                                      </p:to>
                                    </p:set>
                                    <p:anim calcmode="lin" valueType="num">
                                      <p:cBhvr>
                                        <p:cTn id="20" dur="500" fill="hold"/>
                                        <p:tgtEl>
                                          <p:spTgt spid="92"/>
                                        </p:tgtEl>
                                        <p:attrNameLst>
                                          <p:attrName>ppt_w</p:attrName>
                                        </p:attrNameLst>
                                      </p:cBhvr>
                                      <p:tavLst>
                                        <p:tav tm="0">
                                          <p:val>
                                            <p:fltVal val="0"/>
                                          </p:val>
                                        </p:tav>
                                        <p:tav tm="100000">
                                          <p:val>
                                            <p:strVal val="#ppt_w"/>
                                          </p:val>
                                        </p:tav>
                                      </p:tavLst>
                                    </p:anim>
                                    <p:anim calcmode="lin" valueType="num">
                                      <p:cBhvr>
                                        <p:cTn id="21" dur="500" fill="hold"/>
                                        <p:tgtEl>
                                          <p:spTgt spid="92"/>
                                        </p:tgtEl>
                                        <p:attrNameLst>
                                          <p:attrName>ppt_h</p:attrName>
                                        </p:attrNameLst>
                                      </p:cBhvr>
                                      <p:tavLst>
                                        <p:tav tm="0">
                                          <p:val>
                                            <p:fltVal val="0"/>
                                          </p:val>
                                        </p:tav>
                                        <p:tav tm="100000">
                                          <p:val>
                                            <p:strVal val="#ppt_h"/>
                                          </p:val>
                                        </p:tav>
                                      </p:tavLst>
                                    </p:anim>
                                  </p:childTnLst>
                                </p:cTn>
                              </p:par>
                              <p:par>
                                <p:cTn id="22" presetID="23" presetClass="entr" presetSubtype="16" fill="hold" grpId="0" nodeType="withEffect">
                                  <p:stCondLst>
                                    <p:cond delay="0"/>
                                  </p:stCondLst>
                                  <p:childTnLst>
                                    <p:set>
                                      <p:cBhvr>
                                        <p:cTn id="23" dur="1" fill="hold">
                                          <p:stCondLst>
                                            <p:cond delay="0"/>
                                          </p:stCondLst>
                                        </p:cTn>
                                        <p:tgtEl>
                                          <p:spTgt spid="83"/>
                                        </p:tgtEl>
                                        <p:attrNameLst>
                                          <p:attrName>style.visibility</p:attrName>
                                        </p:attrNameLst>
                                      </p:cBhvr>
                                      <p:to>
                                        <p:strVal val="visible"/>
                                      </p:to>
                                    </p:set>
                                    <p:anim calcmode="lin" valueType="num">
                                      <p:cBhvr>
                                        <p:cTn id="24" dur="500" fill="hold"/>
                                        <p:tgtEl>
                                          <p:spTgt spid="83"/>
                                        </p:tgtEl>
                                        <p:attrNameLst>
                                          <p:attrName>ppt_w</p:attrName>
                                        </p:attrNameLst>
                                      </p:cBhvr>
                                      <p:tavLst>
                                        <p:tav tm="0">
                                          <p:val>
                                            <p:fltVal val="0"/>
                                          </p:val>
                                        </p:tav>
                                        <p:tav tm="100000">
                                          <p:val>
                                            <p:strVal val="#ppt_w"/>
                                          </p:val>
                                        </p:tav>
                                      </p:tavLst>
                                    </p:anim>
                                    <p:anim calcmode="lin" valueType="num">
                                      <p:cBhvr>
                                        <p:cTn id="25" dur="500" fill="hold"/>
                                        <p:tgtEl>
                                          <p:spTgt spid="83"/>
                                        </p:tgtEl>
                                        <p:attrNameLst>
                                          <p:attrName>ppt_h</p:attrName>
                                        </p:attrNameLst>
                                      </p:cBhvr>
                                      <p:tavLst>
                                        <p:tav tm="0">
                                          <p:val>
                                            <p:fltVal val="0"/>
                                          </p:val>
                                        </p:tav>
                                        <p:tav tm="100000">
                                          <p:val>
                                            <p:strVal val="#ppt_h"/>
                                          </p:val>
                                        </p:tav>
                                      </p:tavLst>
                                    </p:anim>
                                  </p:childTnLst>
                                </p:cTn>
                              </p:par>
                              <p:par>
                                <p:cTn id="26" presetID="23" presetClass="entr" presetSubtype="16" fill="hold" grpId="0" nodeType="withEffect">
                                  <p:stCondLst>
                                    <p:cond delay="0"/>
                                  </p:stCondLst>
                                  <p:childTnLst>
                                    <p:set>
                                      <p:cBhvr>
                                        <p:cTn id="27" dur="1" fill="hold">
                                          <p:stCondLst>
                                            <p:cond delay="0"/>
                                          </p:stCondLst>
                                        </p:cTn>
                                        <p:tgtEl>
                                          <p:spTgt spid="82"/>
                                        </p:tgtEl>
                                        <p:attrNameLst>
                                          <p:attrName>style.visibility</p:attrName>
                                        </p:attrNameLst>
                                      </p:cBhvr>
                                      <p:to>
                                        <p:strVal val="visible"/>
                                      </p:to>
                                    </p:set>
                                    <p:anim calcmode="lin" valueType="num">
                                      <p:cBhvr>
                                        <p:cTn id="28" dur="500" fill="hold"/>
                                        <p:tgtEl>
                                          <p:spTgt spid="82"/>
                                        </p:tgtEl>
                                        <p:attrNameLst>
                                          <p:attrName>ppt_w</p:attrName>
                                        </p:attrNameLst>
                                      </p:cBhvr>
                                      <p:tavLst>
                                        <p:tav tm="0">
                                          <p:val>
                                            <p:fltVal val="0"/>
                                          </p:val>
                                        </p:tav>
                                        <p:tav tm="100000">
                                          <p:val>
                                            <p:strVal val="#ppt_w"/>
                                          </p:val>
                                        </p:tav>
                                      </p:tavLst>
                                    </p:anim>
                                    <p:anim calcmode="lin" valueType="num">
                                      <p:cBhvr>
                                        <p:cTn id="29" dur="500" fill="hold"/>
                                        <p:tgtEl>
                                          <p:spTgt spid="82"/>
                                        </p:tgtEl>
                                        <p:attrNameLst>
                                          <p:attrName>ppt_h</p:attrName>
                                        </p:attrNameLst>
                                      </p:cBhvr>
                                      <p:tavLst>
                                        <p:tav tm="0">
                                          <p:val>
                                            <p:fltVal val="0"/>
                                          </p:val>
                                        </p:tav>
                                        <p:tav tm="100000">
                                          <p:val>
                                            <p:strVal val="#ppt_h"/>
                                          </p:val>
                                        </p:tav>
                                      </p:tavLst>
                                    </p:anim>
                                  </p:childTnLst>
                                </p:cTn>
                              </p:par>
                            </p:childTnLst>
                          </p:cTn>
                        </p:par>
                        <p:par>
                          <p:cTn id="30" fill="hold">
                            <p:stCondLst>
                              <p:cond delay="1000"/>
                            </p:stCondLst>
                            <p:childTnLst>
                              <p:par>
                                <p:cTn id="31" presetID="23" presetClass="entr" presetSubtype="16" fill="hold" grpId="0" nodeType="afterEffect">
                                  <p:stCondLst>
                                    <p:cond delay="0"/>
                                  </p:stCondLst>
                                  <p:childTnLst>
                                    <p:set>
                                      <p:cBhvr>
                                        <p:cTn id="32" dur="1" fill="hold">
                                          <p:stCondLst>
                                            <p:cond delay="0"/>
                                          </p:stCondLst>
                                        </p:cTn>
                                        <p:tgtEl>
                                          <p:spTgt spid="93"/>
                                        </p:tgtEl>
                                        <p:attrNameLst>
                                          <p:attrName>style.visibility</p:attrName>
                                        </p:attrNameLst>
                                      </p:cBhvr>
                                      <p:to>
                                        <p:strVal val="visible"/>
                                      </p:to>
                                    </p:set>
                                    <p:anim calcmode="lin" valueType="num">
                                      <p:cBhvr>
                                        <p:cTn id="33" dur="500" fill="hold"/>
                                        <p:tgtEl>
                                          <p:spTgt spid="93"/>
                                        </p:tgtEl>
                                        <p:attrNameLst>
                                          <p:attrName>ppt_w</p:attrName>
                                        </p:attrNameLst>
                                      </p:cBhvr>
                                      <p:tavLst>
                                        <p:tav tm="0">
                                          <p:val>
                                            <p:fltVal val="0"/>
                                          </p:val>
                                        </p:tav>
                                        <p:tav tm="100000">
                                          <p:val>
                                            <p:strVal val="#ppt_w"/>
                                          </p:val>
                                        </p:tav>
                                      </p:tavLst>
                                    </p:anim>
                                    <p:anim calcmode="lin" valueType="num">
                                      <p:cBhvr>
                                        <p:cTn id="34" dur="500" fill="hold"/>
                                        <p:tgtEl>
                                          <p:spTgt spid="93"/>
                                        </p:tgtEl>
                                        <p:attrNameLst>
                                          <p:attrName>ppt_h</p:attrName>
                                        </p:attrNameLst>
                                      </p:cBhvr>
                                      <p:tavLst>
                                        <p:tav tm="0">
                                          <p:val>
                                            <p:fltVal val="0"/>
                                          </p:val>
                                        </p:tav>
                                        <p:tav tm="100000">
                                          <p:val>
                                            <p:strVal val="#ppt_h"/>
                                          </p:val>
                                        </p:tav>
                                      </p:tavLst>
                                    </p:anim>
                                  </p:childTnLst>
                                </p:cTn>
                              </p:par>
                              <p:par>
                                <p:cTn id="35" presetID="23" presetClass="entr" presetSubtype="16" fill="hold" grpId="0" nodeType="withEffect">
                                  <p:stCondLst>
                                    <p:cond delay="0"/>
                                  </p:stCondLst>
                                  <p:childTnLst>
                                    <p:set>
                                      <p:cBhvr>
                                        <p:cTn id="36" dur="1" fill="hold">
                                          <p:stCondLst>
                                            <p:cond delay="0"/>
                                          </p:stCondLst>
                                        </p:cTn>
                                        <p:tgtEl>
                                          <p:spTgt spid="87"/>
                                        </p:tgtEl>
                                        <p:attrNameLst>
                                          <p:attrName>style.visibility</p:attrName>
                                        </p:attrNameLst>
                                      </p:cBhvr>
                                      <p:to>
                                        <p:strVal val="visible"/>
                                      </p:to>
                                    </p:set>
                                    <p:anim calcmode="lin" valueType="num">
                                      <p:cBhvr>
                                        <p:cTn id="37" dur="500" fill="hold"/>
                                        <p:tgtEl>
                                          <p:spTgt spid="87"/>
                                        </p:tgtEl>
                                        <p:attrNameLst>
                                          <p:attrName>ppt_w</p:attrName>
                                        </p:attrNameLst>
                                      </p:cBhvr>
                                      <p:tavLst>
                                        <p:tav tm="0">
                                          <p:val>
                                            <p:fltVal val="0"/>
                                          </p:val>
                                        </p:tav>
                                        <p:tav tm="100000">
                                          <p:val>
                                            <p:strVal val="#ppt_w"/>
                                          </p:val>
                                        </p:tav>
                                      </p:tavLst>
                                    </p:anim>
                                    <p:anim calcmode="lin" valueType="num">
                                      <p:cBhvr>
                                        <p:cTn id="38" dur="500" fill="hold"/>
                                        <p:tgtEl>
                                          <p:spTgt spid="87"/>
                                        </p:tgtEl>
                                        <p:attrNameLst>
                                          <p:attrName>ppt_h</p:attrName>
                                        </p:attrNameLst>
                                      </p:cBhvr>
                                      <p:tavLst>
                                        <p:tav tm="0">
                                          <p:val>
                                            <p:fltVal val="0"/>
                                          </p:val>
                                        </p:tav>
                                        <p:tav tm="100000">
                                          <p:val>
                                            <p:strVal val="#ppt_h"/>
                                          </p:val>
                                        </p:tav>
                                      </p:tavLst>
                                    </p:anim>
                                  </p:childTnLst>
                                </p:cTn>
                              </p:par>
                              <p:par>
                                <p:cTn id="39" presetID="23" presetClass="entr" presetSubtype="16" fill="hold" grpId="0" nodeType="withEffect">
                                  <p:stCondLst>
                                    <p:cond delay="0"/>
                                  </p:stCondLst>
                                  <p:childTnLst>
                                    <p:set>
                                      <p:cBhvr>
                                        <p:cTn id="40" dur="1" fill="hold">
                                          <p:stCondLst>
                                            <p:cond delay="0"/>
                                          </p:stCondLst>
                                        </p:cTn>
                                        <p:tgtEl>
                                          <p:spTgt spid="81"/>
                                        </p:tgtEl>
                                        <p:attrNameLst>
                                          <p:attrName>style.visibility</p:attrName>
                                        </p:attrNameLst>
                                      </p:cBhvr>
                                      <p:to>
                                        <p:strVal val="visible"/>
                                      </p:to>
                                    </p:set>
                                    <p:anim calcmode="lin" valueType="num">
                                      <p:cBhvr>
                                        <p:cTn id="41" dur="500" fill="hold"/>
                                        <p:tgtEl>
                                          <p:spTgt spid="81"/>
                                        </p:tgtEl>
                                        <p:attrNameLst>
                                          <p:attrName>ppt_w</p:attrName>
                                        </p:attrNameLst>
                                      </p:cBhvr>
                                      <p:tavLst>
                                        <p:tav tm="0">
                                          <p:val>
                                            <p:fltVal val="0"/>
                                          </p:val>
                                        </p:tav>
                                        <p:tav tm="100000">
                                          <p:val>
                                            <p:strVal val="#ppt_w"/>
                                          </p:val>
                                        </p:tav>
                                      </p:tavLst>
                                    </p:anim>
                                    <p:anim calcmode="lin" valueType="num">
                                      <p:cBhvr>
                                        <p:cTn id="42" dur="500" fill="hold"/>
                                        <p:tgtEl>
                                          <p:spTgt spid="81"/>
                                        </p:tgtEl>
                                        <p:attrNameLst>
                                          <p:attrName>ppt_h</p:attrName>
                                        </p:attrNameLst>
                                      </p:cBhvr>
                                      <p:tavLst>
                                        <p:tav tm="0">
                                          <p:val>
                                            <p:fltVal val="0"/>
                                          </p:val>
                                        </p:tav>
                                        <p:tav tm="100000">
                                          <p:val>
                                            <p:strVal val="#ppt_h"/>
                                          </p:val>
                                        </p:tav>
                                      </p:tavLst>
                                    </p:anim>
                                  </p:childTnLst>
                                </p:cTn>
                              </p:par>
                            </p:childTnLst>
                          </p:cTn>
                        </p:par>
                        <p:par>
                          <p:cTn id="43" fill="hold">
                            <p:stCondLst>
                              <p:cond delay="1500"/>
                            </p:stCondLst>
                            <p:childTnLst>
                              <p:par>
                                <p:cTn id="44" presetID="23" presetClass="entr" presetSubtype="16" fill="hold" grpId="0" nodeType="afterEffect">
                                  <p:stCondLst>
                                    <p:cond delay="0"/>
                                  </p:stCondLst>
                                  <p:childTnLst>
                                    <p:set>
                                      <p:cBhvr>
                                        <p:cTn id="45" dur="1" fill="hold">
                                          <p:stCondLst>
                                            <p:cond delay="0"/>
                                          </p:stCondLst>
                                        </p:cTn>
                                        <p:tgtEl>
                                          <p:spTgt spid="90"/>
                                        </p:tgtEl>
                                        <p:attrNameLst>
                                          <p:attrName>style.visibility</p:attrName>
                                        </p:attrNameLst>
                                      </p:cBhvr>
                                      <p:to>
                                        <p:strVal val="visible"/>
                                      </p:to>
                                    </p:set>
                                    <p:anim calcmode="lin" valueType="num">
                                      <p:cBhvr>
                                        <p:cTn id="46" dur="500" fill="hold"/>
                                        <p:tgtEl>
                                          <p:spTgt spid="90"/>
                                        </p:tgtEl>
                                        <p:attrNameLst>
                                          <p:attrName>ppt_w</p:attrName>
                                        </p:attrNameLst>
                                      </p:cBhvr>
                                      <p:tavLst>
                                        <p:tav tm="0">
                                          <p:val>
                                            <p:fltVal val="0"/>
                                          </p:val>
                                        </p:tav>
                                        <p:tav tm="100000">
                                          <p:val>
                                            <p:strVal val="#ppt_w"/>
                                          </p:val>
                                        </p:tav>
                                      </p:tavLst>
                                    </p:anim>
                                    <p:anim calcmode="lin" valueType="num">
                                      <p:cBhvr>
                                        <p:cTn id="47" dur="500" fill="hold"/>
                                        <p:tgtEl>
                                          <p:spTgt spid="90"/>
                                        </p:tgtEl>
                                        <p:attrNameLst>
                                          <p:attrName>ppt_h</p:attrName>
                                        </p:attrNameLst>
                                      </p:cBhvr>
                                      <p:tavLst>
                                        <p:tav tm="0">
                                          <p:val>
                                            <p:fltVal val="0"/>
                                          </p:val>
                                        </p:tav>
                                        <p:tav tm="100000">
                                          <p:val>
                                            <p:strVal val="#ppt_h"/>
                                          </p:val>
                                        </p:tav>
                                      </p:tavLst>
                                    </p:anim>
                                  </p:childTnLst>
                                </p:cTn>
                              </p:par>
                              <p:par>
                                <p:cTn id="48" presetID="23" presetClass="entr" presetSubtype="16" fill="hold" grpId="0" nodeType="withEffect">
                                  <p:stCondLst>
                                    <p:cond delay="0"/>
                                  </p:stCondLst>
                                  <p:childTnLst>
                                    <p:set>
                                      <p:cBhvr>
                                        <p:cTn id="49" dur="1" fill="hold">
                                          <p:stCondLst>
                                            <p:cond delay="0"/>
                                          </p:stCondLst>
                                        </p:cTn>
                                        <p:tgtEl>
                                          <p:spTgt spid="86"/>
                                        </p:tgtEl>
                                        <p:attrNameLst>
                                          <p:attrName>style.visibility</p:attrName>
                                        </p:attrNameLst>
                                      </p:cBhvr>
                                      <p:to>
                                        <p:strVal val="visible"/>
                                      </p:to>
                                    </p:set>
                                    <p:anim calcmode="lin" valueType="num">
                                      <p:cBhvr>
                                        <p:cTn id="50" dur="500" fill="hold"/>
                                        <p:tgtEl>
                                          <p:spTgt spid="86"/>
                                        </p:tgtEl>
                                        <p:attrNameLst>
                                          <p:attrName>ppt_w</p:attrName>
                                        </p:attrNameLst>
                                      </p:cBhvr>
                                      <p:tavLst>
                                        <p:tav tm="0">
                                          <p:val>
                                            <p:fltVal val="0"/>
                                          </p:val>
                                        </p:tav>
                                        <p:tav tm="100000">
                                          <p:val>
                                            <p:strVal val="#ppt_w"/>
                                          </p:val>
                                        </p:tav>
                                      </p:tavLst>
                                    </p:anim>
                                    <p:anim calcmode="lin" valueType="num">
                                      <p:cBhvr>
                                        <p:cTn id="51" dur="500" fill="hold"/>
                                        <p:tgtEl>
                                          <p:spTgt spid="86"/>
                                        </p:tgtEl>
                                        <p:attrNameLst>
                                          <p:attrName>ppt_h</p:attrName>
                                        </p:attrNameLst>
                                      </p:cBhvr>
                                      <p:tavLst>
                                        <p:tav tm="0">
                                          <p:val>
                                            <p:fltVal val="0"/>
                                          </p:val>
                                        </p:tav>
                                        <p:tav tm="100000">
                                          <p:val>
                                            <p:strVal val="#ppt_h"/>
                                          </p:val>
                                        </p:tav>
                                      </p:tavLst>
                                    </p:anim>
                                  </p:childTnLst>
                                </p:cTn>
                              </p:par>
                              <p:par>
                                <p:cTn id="52" presetID="23" presetClass="entr" presetSubtype="16" fill="hold" grpId="0" nodeType="withEffect">
                                  <p:stCondLst>
                                    <p:cond delay="0"/>
                                  </p:stCondLst>
                                  <p:childTnLst>
                                    <p:set>
                                      <p:cBhvr>
                                        <p:cTn id="53" dur="1" fill="hold">
                                          <p:stCondLst>
                                            <p:cond delay="0"/>
                                          </p:stCondLst>
                                        </p:cTn>
                                        <p:tgtEl>
                                          <p:spTgt spid="80"/>
                                        </p:tgtEl>
                                        <p:attrNameLst>
                                          <p:attrName>style.visibility</p:attrName>
                                        </p:attrNameLst>
                                      </p:cBhvr>
                                      <p:to>
                                        <p:strVal val="visible"/>
                                      </p:to>
                                    </p:set>
                                    <p:anim calcmode="lin" valueType="num">
                                      <p:cBhvr>
                                        <p:cTn id="54" dur="500" fill="hold"/>
                                        <p:tgtEl>
                                          <p:spTgt spid="80"/>
                                        </p:tgtEl>
                                        <p:attrNameLst>
                                          <p:attrName>ppt_w</p:attrName>
                                        </p:attrNameLst>
                                      </p:cBhvr>
                                      <p:tavLst>
                                        <p:tav tm="0">
                                          <p:val>
                                            <p:fltVal val="0"/>
                                          </p:val>
                                        </p:tav>
                                        <p:tav tm="100000">
                                          <p:val>
                                            <p:strVal val="#ppt_w"/>
                                          </p:val>
                                        </p:tav>
                                      </p:tavLst>
                                    </p:anim>
                                    <p:anim calcmode="lin" valueType="num">
                                      <p:cBhvr>
                                        <p:cTn id="55" dur="500" fill="hold"/>
                                        <p:tgtEl>
                                          <p:spTgt spid="80"/>
                                        </p:tgtEl>
                                        <p:attrNameLst>
                                          <p:attrName>ppt_h</p:attrName>
                                        </p:attrNameLst>
                                      </p:cBhvr>
                                      <p:tavLst>
                                        <p:tav tm="0">
                                          <p:val>
                                            <p:fltVal val="0"/>
                                          </p:val>
                                        </p:tav>
                                        <p:tav tm="100000">
                                          <p:val>
                                            <p:strVal val="#ppt_h"/>
                                          </p:val>
                                        </p:tav>
                                      </p:tavLst>
                                    </p:anim>
                                  </p:childTnLst>
                                </p:cTn>
                              </p:par>
                            </p:childTnLst>
                          </p:cTn>
                        </p:par>
                        <p:par>
                          <p:cTn id="56" fill="hold">
                            <p:stCondLst>
                              <p:cond delay="2000"/>
                            </p:stCondLst>
                            <p:childTnLst>
                              <p:par>
                                <p:cTn id="57" presetID="8" presetClass="emph" presetSubtype="0" fill="hold" nodeType="afterEffect">
                                  <p:stCondLst>
                                    <p:cond delay="250"/>
                                  </p:stCondLst>
                                  <p:childTnLst>
                                    <p:animRot by="-10800000">
                                      <p:cBhvr>
                                        <p:cTn id="58" dur="1000" fill="hold"/>
                                        <p:tgtEl>
                                          <p:spTgt spid="77"/>
                                        </p:tgtEl>
                                        <p:attrNameLst>
                                          <p:attrName>r</p:attrName>
                                        </p:attrNameLst>
                                      </p:cBhvr>
                                    </p:animRot>
                                  </p:childTnLst>
                                </p:cTn>
                              </p:par>
                              <p:par>
                                <p:cTn id="59" presetID="10" presetClass="entr" presetSubtype="0" fill="hold" nodeType="withEffect">
                                  <p:stCondLst>
                                    <p:cond delay="500"/>
                                  </p:stCondLst>
                                  <p:childTnLst>
                                    <p:set>
                                      <p:cBhvr>
                                        <p:cTn id="60" dur="1" fill="hold">
                                          <p:stCondLst>
                                            <p:cond delay="0"/>
                                          </p:stCondLst>
                                        </p:cTn>
                                        <p:tgtEl>
                                          <p:spTgt spid="74"/>
                                        </p:tgtEl>
                                        <p:attrNameLst>
                                          <p:attrName>style.visibility</p:attrName>
                                        </p:attrNameLst>
                                      </p:cBhvr>
                                      <p:to>
                                        <p:strVal val="visible"/>
                                      </p:to>
                                    </p:set>
                                    <p:animEffect transition="in" filter="fade">
                                      <p:cBhvr>
                                        <p:cTn id="61" dur="600"/>
                                        <p:tgtEl>
                                          <p:spTgt spid="74"/>
                                        </p:tgtEl>
                                      </p:cBhvr>
                                    </p:animEffect>
                                  </p:childTnLst>
                                </p:cTn>
                              </p:par>
                              <p:par>
                                <p:cTn id="62" presetID="35" presetClass="path" presetSubtype="0" decel="100000" fill="hold" nodeType="withEffect">
                                  <p:stCondLst>
                                    <p:cond delay="500"/>
                                  </p:stCondLst>
                                  <p:childTnLst>
                                    <p:animMotion origin="layout" path="M 0.05565 0.00023 L 4.76385E-6 0.00023 " pathEditMode="relative" rAng="0" ptsTypes="AA">
                                      <p:cBhvr>
                                        <p:cTn id="63" dur="800" fill="hold"/>
                                        <p:tgtEl>
                                          <p:spTgt spid="74"/>
                                        </p:tgtEl>
                                        <p:attrNameLst>
                                          <p:attrName>ppt_x</p:attrName>
                                          <p:attrName>ppt_y</p:attrName>
                                        </p:attrNameLst>
                                      </p:cBhvr>
                                      <p:rCtr x="-2783" y="0"/>
                                    </p:animMotion>
                                  </p:childTnLst>
                                </p:cTn>
                              </p:par>
                              <p:par>
                                <p:cTn id="64" presetID="10" presetClass="entr" presetSubtype="0" fill="hold" nodeType="withEffect">
                                  <p:stCondLst>
                                    <p:cond delay="500"/>
                                  </p:stCondLst>
                                  <p:childTnLst>
                                    <p:set>
                                      <p:cBhvr>
                                        <p:cTn id="65" dur="1" fill="hold">
                                          <p:stCondLst>
                                            <p:cond delay="0"/>
                                          </p:stCondLst>
                                        </p:cTn>
                                        <p:tgtEl>
                                          <p:spTgt spid="75"/>
                                        </p:tgtEl>
                                        <p:attrNameLst>
                                          <p:attrName>style.visibility</p:attrName>
                                        </p:attrNameLst>
                                      </p:cBhvr>
                                      <p:to>
                                        <p:strVal val="visible"/>
                                      </p:to>
                                    </p:set>
                                    <p:animEffect transition="in" filter="fade">
                                      <p:cBhvr>
                                        <p:cTn id="66" dur="600"/>
                                        <p:tgtEl>
                                          <p:spTgt spid="75"/>
                                        </p:tgtEl>
                                      </p:cBhvr>
                                    </p:animEffect>
                                  </p:childTnLst>
                                </p:cTn>
                              </p:par>
                              <p:par>
                                <p:cTn id="67" presetID="35" presetClass="path" presetSubtype="0" decel="100000" fill="hold" nodeType="withEffect">
                                  <p:stCondLst>
                                    <p:cond delay="500"/>
                                  </p:stCondLst>
                                  <p:childTnLst>
                                    <p:animMotion origin="layout" path="M -0.04557 0.00023 L -1.87388E-6 0.00023 " pathEditMode="relative" rAng="0" ptsTypes="AA">
                                      <p:cBhvr>
                                        <p:cTn id="68" dur="800" fill="hold"/>
                                        <p:tgtEl>
                                          <p:spTgt spid="75"/>
                                        </p:tgtEl>
                                        <p:attrNameLst>
                                          <p:attrName>ppt_x</p:attrName>
                                          <p:attrName>ppt_y</p:attrName>
                                        </p:attrNameLst>
                                      </p:cBhvr>
                                      <p:rCtr x="2272" y="0"/>
                                    </p:animMotion>
                                  </p:childTnLst>
                                </p:cTn>
                              </p:par>
                              <p:par>
                                <p:cTn id="69" presetID="10" presetClass="entr" presetSubtype="0" fill="hold" nodeType="withEffect">
                                  <p:stCondLst>
                                    <p:cond delay="500"/>
                                  </p:stCondLst>
                                  <p:childTnLst>
                                    <p:set>
                                      <p:cBhvr>
                                        <p:cTn id="70" dur="1" fill="hold">
                                          <p:stCondLst>
                                            <p:cond delay="0"/>
                                          </p:stCondLst>
                                        </p:cTn>
                                        <p:tgtEl>
                                          <p:spTgt spid="76"/>
                                        </p:tgtEl>
                                        <p:attrNameLst>
                                          <p:attrName>style.visibility</p:attrName>
                                        </p:attrNameLst>
                                      </p:cBhvr>
                                      <p:to>
                                        <p:strVal val="visible"/>
                                      </p:to>
                                    </p:set>
                                    <p:animEffect transition="in" filter="fade">
                                      <p:cBhvr>
                                        <p:cTn id="71" dur="600"/>
                                        <p:tgtEl>
                                          <p:spTgt spid="76"/>
                                        </p:tgtEl>
                                      </p:cBhvr>
                                    </p:animEffect>
                                  </p:childTnLst>
                                </p:cTn>
                              </p:par>
                              <p:par>
                                <p:cTn id="72" presetID="35" presetClass="path" presetSubtype="0" decel="100000" fill="hold" nodeType="withEffect">
                                  <p:stCondLst>
                                    <p:cond delay="500"/>
                                  </p:stCondLst>
                                  <p:childTnLst>
                                    <p:animMotion origin="layout" path="M 0.05565 0.00023 L 4.76385E-6 0.00023 " pathEditMode="relative" rAng="0" ptsTypes="AA">
                                      <p:cBhvr>
                                        <p:cTn id="73" dur="800" fill="hold"/>
                                        <p:tgtEl>
                                          <p:spTgt spid="76"/>
                                        </p:tgtEl>
                                        <p:attrNameLst>
                                          <p:attrName>ppt_x</p:attrName>
                                          <p:attrName>ppt_y</p:attrName>
                                        </p:attrNameLst>
                                      </p:cBhvr>
                                      <p:rCtr x="-278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0" grpId="0"/>
      <p:bldP spid="81" grpId="0"/>
      <p:bldP spid="82" grpId="0"/>
      <p:bldP spid="83" grpId="0"/>
      <p:bldP spid="86" grpId="0"/>
      <p:bldP spid="87" grpId="0"/>
      <p:bldP spid="90" grpId="0" animBg="1"/>
      <p:bldP spid="91" grpId="0" animBg="1"/>
      <p:bldP spid="92" grpId="0" animBg="1"/>
      <p:bldP spid="9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bwMode="auto">
          <a:xfrm>
            <a:off x="1589" y="1"/>
            <a:ext cx="12434886" cy="6994524"/>
          </a:xfrm>
          <a:prstGeom prst="rect">
            <a:avLst/>
          </a:prstGeom>
          <a:solidFill>
            <a:srgbClr val="8A3986"/>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lnSpc>
                <a:spcPct val="90000"/>
              </a:lnSpc>
              <a:spcBef>
                <a:spcPct val="0"/>
              </a:spcBef>
              <a:spcAft>
                <a:spcPct val="0"/>
              </a:spcAft>
              <a:defRPr/>
            </a:pPr>
            <a:endParaRPr lang="en-US" sz="1961" kern="0" spc="-49" dirty="0">
              <a:gradFill>
                <a:gsLst>
                  <a:gs pos="0">
                    <a:srgbClr val="FFFFFF"/>
                  </a:gs>
                  <a:gs pos="100000">
                    <a:srgbClr val="FFFFFF"/>
                  </a:gs>
                </a:gsLst>
                <a:lin ang="5400000" scaled="0"/>
              </a:gradFill>
            </a:endParaRPr>
          </a:p>
        </p:txBody>
      </p:sp>
      <p:grpSp>
        <p:nvGrpSpPr>
          <p:cNvPr id="26" name="Group 25"/>
          <p:cNvGrpSpPr/>
          <p:nvPr/>
        </p:nvGrpSpPr>
        <p:grpSpPr>
          <a:xfrm>
            <a:off x="457597" y="2296064"/>
            <a:ext cx="3597584" cy="4698461"/>
            <a:chOff x="601596" y="2159539"/>
            <a:chExt cx="3597584" cy="4698461"/>
          </a:xfrm>
        </p:grpSpPr>
        <p:grpSp>
          <p:nvGrpSpPr>
            <p:cNvPr id="27" name="Group 26"/>
            <p:cNvGrpSpPr/>
            <p:nvPr/>
          </p:nvGrpSpPr>
          <p:grpSpPr>
            <a:xfrm>
              <a:off x="601596" y="2159539"/>
              <a:ext cx="3597584" cy="4698461"/>
              <a:chOff x="0" y="0"/>
              <a:chExt cx="5251131" cy="6858001"/>
            </a:xfrm>
          </p:grpSpPr>
          <p:sp>
            <p:nvSpPr>
              <p:cNvPr id="29" name="Rectangle 28"/>
              <p:cNvSpPr/>
              <p:nvPr/>
            </p:nvSpPr>
            <p:spPr bwMode="auto">
              <a:xfrm>
                <a:off x="0" y="0"/>
                <a:ext cx="5251131" cy="6857027"/>
              </a:xfrm>
              <a:prstGeom prst="rect">
                <a:avLst/>
              </a:prstGeom>
              <a:solidFill>
                <a:srgbClr val="2BB8EB"/>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lnSpc>
                    <a:spcPct val="90000"/>
                  </a:lnSpc>
                  <a:spcBef>
                    <a:spcPct val="0"/>
                  </a:spcBef>
                  <a:spcAft>
                    <a:spcPct val="0"/>
                  </a:spcAft>
                  <a:defRPr/>
                </a:pPr>
                <a:endParaRPr lang="en-US" sz="1961" kern="0" spc="-49" dirty="0">
                  <a:gradFill>
                    <a:gsLst>
                      <a:gs pos="0">
                        <a:srgbClr val="FFFFFF"/>
                      </a:gs>
                      <a:gs pos="100000">
                        <a:srgbClr val="FFFFFF"/>
                      </a:gs>
                    </a:gsLst>
                    <a:lin ang="5400000" scaled="0"/>
                  </a:gradFill>
                </a:endParaRPr>
              </a:p>
            </p:txBody>
          </p:sp>
          <p:pic>
            <p:nvPicPr>
              <p:cNvPr id="30" name="Picture 29"/>
              <p:cNvPicPr>
                <a:picLocks noChangeAspect="1"/>
              </p:cNvPicPr>
              <p:nvPr/>
            </p:nvPicPr>
            <p:blipFill rotWithShape="1">
              <a:blip r:embed="rId3"/>
              <a:srcRect l="-1" r="57399"/>
              <a:stretch/>
            </p:blipFill>
            <p:spPr>
              <a:xfrm>
                <a:off x="3488748" y="3064417"/>
                <a:ext cx="1762383" cy="3780883"/>
              </a:xfrm>
              <a:prstGeom prst="rect">
                <a:avLst/>
              </a:prstGeom>
              <a:ln>
                <a:noFill/>
              </a:ln>
            </p:spPr>
          </p:pic>
          <p:pic>
            <p:nvPicPr>
              <p:cNvPr id="31" name="Picture 30"/>
              <p:cNvPicPr>
                <a:picLocks noChangeAspect="1"/>
              </p:cNvPicPr>
              <p:nvPr/>
            </p:nvPicPr>
            <p:blipFill>
              <a:blip r:embed="rId3"/>
              <a:stretch>
                <a:fillRect/>
              </a:stretch>
            </p:blipFill>
            <p:spPr>
              <a:xfrm>
                <a:off x="8947" y="3077118"/>
                <a:ext cx="4056326" cy="3780883"/>
              </a:xfrm>
              <a:prstGeom prst="rect">
                <a:avLst/>
              </a:prstGeom>
              <a:ln>
                <a:noFill/>
              </a:ln>
            </p:spPr>
          </p:pic>
          <p:sp>
            <p:nvSpPr>
              <p:cNvPr id="32" name="Freeform 6"/>
              <p:cNvSpPr>
                <a:spLocks/>
              </p:cNvSpPr>
              <p:nvPr/>
            </p:nvSpPr>
            <p:spPr bwMode="auto">
              <a:xfrm>
                <a:off x="1052513" y="2244725"/>
                <a:ext cx="709613" cy="439737"/>
              </a:xfrm>
              <a:custGeom>
                <a:avLst/>
                <a:gdLst>
                  <a:gd name="T0" fmla="*/ 257 w 304"/>
                  <a:gd name="T1" fmla="*/ 100 h 193"/>
                  <a:gd name="T2" fmla="*/ 250 w 304"/>
                  <a:gd name="T3" fmla="*/ 101 h 193"/>
                  <a:gd name="T4" fmla="*/ 252 w 304"/>
                  <a:gd name="T5" fmla="*/ 80 h 193"/>
                  <a:gd name="T6" fmla="*/ 172 w 304"/>
                  <a:gd name="T7" fmla="*/ 0 h 193"/>
                  <a:gd name="T8" fmla="*/ 96 w 304"/>
                  <a:gd name="T9" fmla="*/ 57 h 193"/>
                  <a:gd name="T10" fmla="*/ 71 w 304"/>
                  <a:gd name="T11" fmla="*/ 53 h 193"/>
                  <a:gd name="T12" fmla="*/ 0 w 304"/>
                  <a:gd name="T13" fmla="*/ 123 h 193"/>
                  <a:gd name="T14" fmla="*/ 71 w 304"/>
                  <a:gd name="T15" fmla="*/ 193 h 193"/>
                  <a:gd name="T16" fmla="*/ 74 w 304"/>
                  <a:gd name="T17" fmla="*/ 193 h 193"/>
                  <a:gd name="T18" fmla="*/ 74 w 304"/>
                  <a:gd name="T19" fmla="*/ 193 h 193"/>
                  <a:gd name="T20" fmla="*/ 255 w 304"/>
                  <a:gd name="T21" fmla="*/ 193 h 193"/>
                  <a:gd name="T22" fmla="*/ 257 w 304"/>
                  <a:gd name="T23" fmla="*/ 193 h 193"/>
                  <a:gd name="T24" fmla="*/ 304 w 304"/>
                  <a:gd name="T25" fmla="*/ 147 h 193"/>
                  <a:gd name="T26" fmla="*/ 257 w 304"/>
                  <a:gd name="T27" fmla="*/ 10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93">
                    <a:moveTo>
                      <a:pt x="257" y="100"/>
                    </a:moveTo>
                    <a:cubicBezTo>
                      <a:pt x="255" y="100"/>
                      <a:pt x="252" y="100"/>
                      <a:pt x="250" y="101"/>
                    </a:cubicBezTo>
                    <a:cubicBezTo>
                      <a:pt x="251" y="94"/>
                      <a:pt x="252" y="87"/>
                      <a:pt x="252" y="80"/>
                    </a:cubicBezTo>
                    <a:cubicBezTo>
                      <a:pt x="252" y="36"/>
                      <a:pt x="216" y="0"/>
                      <a:pt x="172" y="0"/>
                    </a:cubicBezTo>
                    <a:cubicBezTo>
                      <a:pt x="136" y="0"/>
                      <a:pt x="106" y="24"/>
                      <a:pt x="96" y="57"/>
                    </a:cubicBezTo>
                    <a:cubicBezTo>
                      <a:pt x="88" y="54"/>
                      <a:pt x="79" y="53"/>
                      <a:pt x="71" y="53"/>
                    </a:cubicBezTo>
                    <a:cubicBezTo>
                      <a:pt x="32" y="53"/>
                      <a:pt x="0" y="84"/>
                      <a:pt x="0" y="123"/>
                    </a:cubicBezTo>
                    <a:cubicBezTo>
                      <a:pt x="0" y="162"/>
                      <a:pt x="32" y="193"/>
                      <a:pt x="71" y="193"/>
                    </a:cubicBezTo>
                    <a:cubicBezTo>
                      <a:pt x="72" y="193"/>
                      <a:pt x="73" y="193"/>
                      <a:pt x="74" y="193"/>
                    </a:cubicBezTo>
                    <a:cubicBezTo>
                      <a:pt x="74" y="193"/>
                      <a:pt x="74" y="193"/>
                      <a:pt x="74" y="193"/>
                    </a:cubicBezTo>
                    <a:cubicBezTo>
                      <a:pt x="255" y="193"/>
                      <a:pt x="255" y="193"/>
                      <a:pt x="255" y="193"/>
                    </a:cubicBezTo>
                    <a:cubicBezTo>
                      <a:pt x="256" y="193"/>
                      <a:pt x="256" y="193"/>
                      <a:pt x="257" y="193"/>
                    </a:cubicBezTo>
                    <a:cubicBezTo>
                      <a:pt x="283" y="193"/>
                      <a:pt x="304" y="172"/>
                      <a:pt x="304" y="147"/>
                    </a:cubicBezTo>
                    <a:cubicBezTo>
                      <a:pt x="304" y="121"/>
                      <a:pt x="283" y="100"/>
                      <a:pt x="257" y="100"/>
                    </a:cubicBezTo>
                    <a:close/>
                  </a:path>
                </a:pathLst>
              </a:custGeom>
              <a:solidFill>
                <a:srgbClr val="73E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defRPr/>
                </a:pPr>
                <a:endParaRPr lang="de-DE" kern="0">
                  <a:solidFill>
                    <a:srgbClr val="000000"/>
                  </a:solidFill>
                </a:endParaRPr>
              </a:p>
            </p:txBody>
          </p:sp>
          <p:sp>
            <p:nvSpPr>
              <p:cNvPr id="33" name="Freeform 7"/>
              <p:cNvSpPr>
                <a:spLocks/>
              </p:cNvSpPr>
              <p:nvPr/>
            </p:nvSpPr>
            <p:spPr bwMode="auto">
              <a:xfrm>
                <a:off x="1368425" y="2297113"/>
                <a:ext cx="1571625" cy="882650"/>
              </a:xfrm>
              <a:custGeom>
                <a:avLst/>
                <a:gdLst>
                  <a:gd name="T0" fmla="*/ 537 w 674"/>
                  <a:gd name="T1" fmla="*/ 112 h 387"/>
                  <a:gd name="T2" fmla="*/ 510 w 674"/>
                  <a:gd name="T3" fmla="*/ 115 h 387"/>
                  <a:gd name="T4" fmla="*/ 381 w 674"/>
                  <a:gd name="T5" fmla="*/ 0 h 387"/>
                  <a:gd name="T6" fmla="*/ 260 w 674"/>
                  <a:gd name="T7" fmla="*/ 85 h 387"/>
                  <a:gd name="T8" fmla="*/ 199 w 674"/>
                  <a:gd name="T9" fmla="*/ 64 h 387"/>
                  <a:gd name="T10" fmla="*/ 99 w 674"/>
                  <a:gd name="T11" fmla="*/ 164 h 387"/>
                  <a:gd name="T12" fmla="*/ 102 w 674"/>
                  <a:gd name="T13" fmla="*/ 188 h 387"/>
                  <a:gd name="T14" fmla="*/ 99 w 674"/>
                  <a:gd name="T15" fmla="*/ 188 h 387"/>
                  <a:gd name="T16" fmla="*/ 0 w 674"/>
                  <a:gd name="T17" fmla="*/ 288 h 387"/>
                  <a:gd name="T18" fmla="*/ 99 w 674"/>
                  <a:gd name="T19" fmla="*/ 387 h 387"/>
                  <a:gd name="T20" fmla="*/ 537 w 674"/>
                  <a:gd name="T21" fmla="*/ 387 h 387"/>
                  <a:gd name="T22" fmla="*/ 674 w 674"/>
                  <a:gd name="T23" fmla="*/ 250 h 387"/>
                  <a:gd name="T24" fmla="*/ 537 w 674"/>
                  <a:gd name="T25" fmla="*/ 11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387">
                    <a:moveTo>
                      <a:pt x="537" y="112"/>
                    </a:moveTo>
                    <a:cubicBezTo>
                      <a:pt x="528" y="112"/>
                      <a:pt x="519" y="113"/>
                      <a:pt x="510" y="115"/>
                    </a:cubicBezTo>
                    <a:cubicBezTo>
                      <a:pt x="503" y="50"/>
                      <a:pt x="448" y="0"/>
                      <a:pt x="381" y="0"/>
                    </a:cubicBezTo>
                    <a:cubicBezTo>
                      <a:pt x="326" y="0"/>
                      <a:pt x="278" y="36"/>
                      <a:pt x="260" y="85"/>
                    </a:cubicBezTo>
                    <a:cubicBezTo>
                      <a:pt x="243" y="72"/>
                      <a:pt x="222" y="64"/>
                      <a:pt x="199" y="64"/>
                    </a:cubicBezTo>
                    <a:cubicBezTo>
                      <a:pt x="144" y="64"/>
                      <a:pt x="99" y="109"/>
                      <a:pt x="99" y="164"/>
                    </a:cubicBezTo>
                    <a:cubicBezTo>
                      <a:pt x="99" y="172"/>
                      <a:pt x="100" y="180"/>
                      <a:pt x="102" y="188"/>
                    </a:cubicBezTo>
                    <a:cubicBezTo>
                      <a:pt x="101" y="188"/>
                      <a:pt x="100" y="188"/>
                      <a:pt x="99" y="188"/>
                    </a:cubicBezTo>
                    <a:cubicBezTo>
                      <a:pt x="44" y="188"/>
                      <a:pt x="0" y="233"/>
                      <a:pt x="0" y="288"/>
                    </a:cubicBezTo>
                    <a:cubicBezTo>
                      <a:pt x="0" y="343"/>
                      <a:pt x="44" y="387"/>
                      <a:pt x="99" y="387"/>
                    </a:cubicBezTo>
                    <a:cubicBezTo>
                      <a:pt x="537" y="387"/>
                      <a:pt x="537" y="387"/>
                      <a:pt x="537" y="387"/>
                    </a:cubicBezTo>
                    <a:cubicBezTo>
                      <a:pt x="613" y="387"/>
                      <a:pt x="674" y="326"/>
                      <a:pt x="674" y="250"/>
                    </a:cubicBezTo>
                    <a:cubicBezTo>
                      <a:pt x="674" y="174"/>
                      <a:pt x="613" y="112"/>
                      <a:pt x="537" y="1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defRPr/>
                </a:pPr>
                <a:endParaRPr lang="de-DE" kern="0">
                  <a:solidFill>
                    <a:srgbClr val="000000"/>
                  </a:solidFill>
                </a:endParaRPr>
              </a:p>
            </p:txBody>
          </p:sp>
          <p:pic>
            <p:nvPicPr>
              <p:cNvPr id="34" name="Picture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3677324"/>
                <a:ext cx="5245099" cy="3180676"/>
              </a:xfrm>
              <a:prstGeom prst="rect">
                <a:avLst/>
              </a:prstGeom>
            </p:spPr>
          </p:pic>
        </p:grpSp>
        <p:sp>
          <p:nvSpPr>
            <p:cNvPr id="28" name="TextBox 27"/>
            <p:cNvSpPr txBox="1"/>
            <p:nvPr/>
          </p:nvSpPr>
          <p:spPr>
            <a:xfrm>
              <a:off x="601596" y="2159539"/>
              <a:ext cx="3593451" cy="992727"/>
            </a:xfrm>
            <a:prstGeom prst="rect">
              <a:avLst/>
            </a:prstGeom>
            <a:noFill/>
          </p:spPr>
          <p:txBody>
            <a:bodyPr wrap="square" lIns="248694" tIns="198955" rIns="248694" bIns="198955" rtlCol="0">
              <a:spAutoFit/>
            </a:bodyPr>
            <a:lstStyle/>
            <a:p>
              <a:pPr algn="ctr" defTabSz="400233">
                <a:lnSpc>
                  <a:spcPct val="120000"/>
                </a:lnSpc>
                <a:buClr>
                  <a:srgbClr val="000000"/>
                </a:buClr>
                <a:defRPr/>
              </a:pPr>
              <a:r>
                <a:rPr lang="en-US" sz="1600" kern="0" spc="-30" dirty="0">
                  <a:solidFill>
                    <a:srgbClr val="FFFFFF"/>
                  </a:solidFill>
                  <a:cs typeface="Segoe UI Light"/>
                </a:rPr>
                <a:t>Greater productivity for enterprise</a:t>
              </a:r>
              <a:r>
                <a:rPr lang="en-US" sz="1600" kern="0" spc="-70" dirty="0">
                  <a:solidFill>
                    <a:srgbClr val="FFFFFF"/>
                  </a:solidFill>
                  <a:cs typeface="Segoe UI Light"/>
                </a:rPr>
                <a:t> application development and delivery</a:t>
              </a:r>
            </a:p>
          </p:txBody>
        </p:sp>
      </p:grpSp>
      <p:grpSp>
        <p:nvGrpSpPr>
          <p:cNvPr id="35" name="Group 34"/>
          <p:cNvGrpSpPr/>
          <p:nvPr/>
        </p:nvGrpSpPr>
        <p:grpSpPr>
          <a:xfrm>
            <a:off x="4423578" y="2296064"/>
            <a:ext cx="3593451" cy="4698461"/>
            <a:chOff x="4303203" y="2159539"/>
            <a:chExt cx="3593451" cy="4698461"/>
          </a:xfrm>
        </p:grpSpPr>
        <p:grpSp>
          <p:nvGrpSpPr>
            <p:cNvPr id="36" name="Group 35"/>
            <p:cNvGrpSpPr/>
            <p:nvPr/>
          </p:nvGrpSpPr>
          <p:grpSpPr>
            <a:xfrm>
              <a:off x="4307386" y="2159539"/>
              <a:ext cx="3589268" cy="4698461"/>
              <a:chOff x="7767585" y="-8701"/>
              <a:chExt cx="5251131" cy="6858000"/>
            </a:xfrm>
          </p:grpSpPr>
          <p:sp>
            <p:nvSpPr>
              <p:cNvPr id="38" name="Rectangle 37"/>
              <p:cNvSpPr/>
              <p:nvPr/>
            </p:nvSpPr>
            <p:spPr bwMode="auto">
              <a:xfrm>
                <a:off x="7767585" y="-8701"/>
                <a:ext cx="5251131" cy="6857027"/>
              </a:xfrm>
              <a:prstGeom prst="rect">
                <a:avLst/>
              </a:prstGeom>
              <a:solidFill>
                <a:srgbClr val="682A7A"/>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lnSpc>
                    <a:spcPct val="90000"/>
                  </a:lnSpc>
                  <a:spcBef>
                    <a:spcPct val="0"/>
                  </a:spcBef>
                  <a:spcAft>
                    <a:spcPct val="0"/>
                  </a:spcAft>
                  <a:defRPr/>
                </a:pPr>
                <a:endParaRPr lang="en-US" sz="1961" kern="0" spc="-49" dirty="0">
                  <a:gradFill>
                    <a:gsLst>
                      <a:gs pos="0">
                        <a:srgbClr val="FFFFFF"/>
                      </a:gs>
                      <a:gs pos="100000">
                        <a:srgbClr val="FFFFFF"/>
                      </a:gs>
                    </a:gsLst>
                    <a:lin ang="5400000" scaled="0"/>
                  </a:gradFill>
                </a:endParaRPr>
              </a:p>
            </p:txBody>
          </p:sp>
          <p:sp>
            <p:nvSpPr>
              <p:cNvPr id="39" name="AutoShape 8"/>
              <p:cNvSpPr>
                <a:spLocks noChangeAspect="1" noChangeArrowheads="1" noTextEdit="1"/>
              </p:cNvSpPr>
              <p:nvPr/>
            </p:nvSpPr>
            <p:spPr bwMode="auto">
              <a:xfrm>
                <a:off x="11258498" y="3055174"/>
                <a:ext cx="1728787" cy="378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defRPr/>
                </a:pPr>
                <a:endParaRPr lang="de-DE" kern="0">
                  <a:solidFill>
                    <a:srgbClr val="000000"/>
                  </a:solidFill>
                </a:endParaRPr>
              </a:p>
            </p:txBody>
          </p:sp>
          <p:pic>
            <p:nvPicPr>
              <p:cNvPr id="40" name="Picture 39"/>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8157950" y="2879833"/>
                <a:ext cx="4470400" cy="3969466"/>
              </a:xfrm>
              <a:prstGeom prst="rect">
                <a:avLst/>
              </a:prstGeom>
            </p:spPr>
          </p:pic>
        </p:grpSp>
        <p:sp>
          <p:nvSpPr>
            <p:cNvPr id="37" name="TextBox 36"/>
            <p:cNvSpPr txBox="1"/>
            <p:nvPr/>
          </p:nvSpPr>
          <p:spPr>
            <a:xfrm>
              <a:off x="4303203" y="2159539"/>
              <a:ext cx="3593451" cy="992727"/>
            </a:xfrm>
            <a:prstGeom prst="rect">
              <a:avLst/>
            </a:prstGeom>
            <a:noFill/>
          </p:spPr>
          <p:txBody>
            <a:bodyPr wrap="square" lIns="248694" tIns="198955" rIns="248694" bIns="198955" rtlCol="0">
              <a:spAutoFit/>
            </a:bodyPr>
            <a:lstStyle/>
            <a:p>
              <a:pPr algn="ctr" defTabSz="400233">
                <a:lnSpc>
                  <a:spcPct val="120000"/>
                </a:lnSpc>
                <a:buClr>
                  <a:srgbClr val="000000"/>
                </a:buClr>
                <a:defRPr/>
              </a:pPr>
              <a:r>
                <a:rPr lang="en-US" sz="1600" kern="0" dirty="0">
                  <a:solidFill>
                    <a:srgbClr val="FFFFFF"/>
                  </a:solidFill>
                  <a:cs typeface="Segoe UI Light"/>
                </a:rPr>
                <a:t>Plan, execute and monitor your</a:t>
              </a:r>
              <a:br>
                <a:rPr lang="en-US" sz="1600" kern="0" dirty="0">
                  <a:solidFill>
                    <a:srgbClr val="FFFFFF"/>
                  </a:solidFill>
                  <a:cs typeface="Segoe UI Light"/>
                </a:rPr>
              </a:br>
              <a:r>
                <a:rPr lang="en-US" sz="1600" kern="0" dirty="0">
                  <a:solidFill>
                    <a:srgbClr val="FFFFFF"/>
                  </a:solidFill>
                  <a:cs typeface="Segoe UI Light"/>
                </a:rPr>
                <a:t>entire quality effort, continuously</a:t>
              </a:r>
            </a:p>
          </p:txBody>
        </p:sp>
      </p:grpSp>
      <p:grpSp>
        <p:nvGrpSpPr>
          <p:cNvPr id="49" name="Group 48"/>
          <p:cNvGrpSpPr/>
          <p:nvPr/>
        </p:nvGrpSpPr>
        <p:grpSpPr>
          <a:xfrm>
            <a:off x="8385426" y="2296064"/>
            <a:ext cx="3593451" cy="4698461"/>
            <a:chOff x="8236599" y="2296064"/>
            <a:chExt cx="3593451" cy="4698461"/>
          </a:xfrm>
        </p:grpSpPr>
        <p:sp>
          <p:nvSpPr>
            <p:cNvPr id="41" name="Rectangle 40"/>
            <p:cNvSpPr/>
            <p:nvPr/>
          </p:nvSpPr>
          <p:spPr bwMode="auto">
            <a:xfrm>
              <a:off x="8247681" y="2296064"/>
              <a:ext cx="3582369" cy="4698461"/>
            </a:xfrm>
            <a:prstGeom prst="rect">
              <a:avLst/>
            </a:prstGeom>
            <a:solidFill>
              <a:srgbClr val="713782"/>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lnSpc>
                  <a:spcPct val="90000"/>
                </a:lnSpc>
                <a:spcBef>
                  <a:spcPct val="0"/>
                </a:spcBef>
                <a:spcAft>
                  <a:spcPct val="0"/>
                </a:spcAft>
                <a:defRPr/>
              </a:pPr>
              <a:endParaRPr lang="en-US" sz="1961" kern="0" spc="-49" dirty="0">
                <a:gradFill>
                  <a:gsLst>
                    <a:gs pos="0">
                      <a:srgbClr val="FFFFFF"/>
                    </a:gs>
                    <a:gs pos="100000">
                      <a:srgbClr val="FFFFFF"/>
                    </a:gs>
                  </a:gsLst>
                  <a:lin ang="5400000" scaled="0"/>
                </a:gradFill>
              </a:endParaRPr>
            </a:p>
          </p:txBody>
        </p:sp>
        <p:pic>
          <p:nvPicPr>
            <p:cNvPr id="42" name="Picture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55651" y="4280140"/>
              <a:ext cx="2128218" cy="2064539"/>
            </a:xfrm>
            <a:prstGeom prst="rect">
              <a:avLst/>
            </a:prstGeom>
          </p:spPr>
        </p:pic>
        <p:sp>
          <p:nvSpPr>
            <p:cNvPr id="43" name="TextBox 42"/>
            <p:cNvSpPr txBox="1"/>
            <p:nvPr/>
          </p:nvSpPr>
          <p:spPr>
            <a:xfrm>
              <a:off x="8236599" y="2296064"/>
              <a:ext cx="3593451" cy="992727"/>
            </a:xfrm>
            <a:prstGeom prst="rect">
              <a:avLst/>
            </a:prstGeom>
            <a:noFill/>
          </p:spPr>
          <p:txBody>
            <a:bodyPr wrap="square" lIns="248694" tIns="198955" rIns="248694" bIns="198955" rtlCol="0">
              <a:spAutoFit/>
            </a:bodyPr>
            <a:lstStyle/>
            <a:p>
              <a:pPr algn="ctr" defTabSz="400233">
                <a:lnSpc>
                  <a:spcPct val="120000"/>
                </a:lnSpc>
                <a:buClr>
                  <a:srgbClr val="000000"/>
                </a:buClr>
              </a:pPr>
              <a:r>
                <a:rPr lang="en-US" sz="1600" dirty="0">
                  <a:solidFill>
                    <a:srgbClr val="FFFFFF"/>
                  </a:solidFill>
                  <a:cs typeface="Segoe UI Light"/>
                </a:rPr>
                <a:t>Manage complexity and close</a:t>
              </a:r>
            </a:p>
            <a:p>
              <a:pPr algn="ctr" defTabSz="400233">
                <a:lnSpc>
                  <a:spcPct val="120000"/>
                </a:lnSpc>
                <a:buClr>
                  <a:srgbClr val="000000"/>
                </a:buClr>
              </a:pPr>
              <a:r>
                <a:rPr lang="en-US" sz="1600" dirty="0">
                  <a:solidFill>
                    <a:srgbClr val="FFFFFF"/>
                  </a:solidFill>
                  <a:cs typeface="Segoe UI Light"/>
                </a:rPr>
                <a:t>the loop between Dev and Ops</a:t>
              </a:r>
            </a:p>
          </p:txBody>
        </p:sp>
      </p:grpSp>
      <p:sp>
        <p:nvSpPr>
          <p:cNvPr id="44" name="Content Placeholder 2"/>
          <p:cNvSpPr txBox="1">
            <a:spLocks/>
          </p:cNvSpPr>
          <p:nvPr/>
        </p:nvSpPr>
        <p:spPr>
          <a:xfrm>
            <a:off x="345172" y="1048990"/>
            <a:ext cx="10985633" cy="110184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7"/>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7"/>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7"/>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7"/>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7"/>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74">
              <a:lnSpc>
                <a:spcPct val="130000"/>
              </a:lnSpc>
              <a:spcBef>
                <a:spcPts val="600"/>
              </a:spcBef>
              <a:buClr>
                <a:srgbClr val="000000"/>
              </a:buClr>
              <a:buSzPct val="50000"/>
              <a:buFontTx/>
              <a:buNone/>
            </a:pPr>
            <a:r>
              <a:rPr lang="en-US" sz="1400" b="1" dirty="0">
                <a:solidFill>
                  <a:srgbClr val="FFFFFF"/>
                </a:solidFill>
                <a:latin typeface="Segoe UI"/>
              </a:rPr>
              <a:t>Optimized for enterprise-class development</a:t>
            </a:r>
          </a:p>
          <a:p>
            <a:pPr marL="0" indent="0" defTabSz="914374">
              <a:lnSpc>
                <a:spcPct val="130000"/>
              </a:lnSpc>
              <a:spcBef>
                <a:spcPts val="600"/>
              </a:spcBef>
              <a:buClr>
                <a:srgbClr val="000000"/>
              </a:buClr>
              <a:buSzPct val="50000"/>
              <a:buFontTx/>
              <a:buNone/>
            </a:pPr>
            <a:r>
              <a:rPr lang="en-US" sz="1400" dirty="0">
                <a:solidFill>
                  <a:srgbClr val="FFFFFF"/>
                </a:solidFill>
                <a:latin typeface="Segoe UI"/>
              </a:rPr>
              <a:t>An integrated, end-to-end solution for teams of any size with demanding quality and scale needs.</a:t>
            </a:r>
            <a:r>
              <a:rPr lang="en-US" sz="1400" spc="-20" dirty="0">
                <a:solidFill>
                  <a:srgbClr val="FFFFFF"/>
                </a:solidFill>
                <a:latin typeface="Segoe UI"/>
              </a:rPr>
              <a:t> Take advantage</a:t>
            </a:r>
            <a:br>
              <a:rPr lang="en-US" sz="1400" spc="-20" dirty="0">
                <a:solidFill>
                  <a:srgbClr val="FFFFFF"/>
                </a:solidFill>
                <a:latin typeface="Segoe UI"/>
              </a:rPr>
            </a:br>
            <a:r>
              <a:rPr lang="en-US" sz="1400" spc="-20" dirty="0">
                <a:solidFill>
                  <a:srgbClr val="FFFFFF"/>
                </a:solidFill>
                <a:latin typeface="Segoe UI"/>
              </a:rPr>
              <a:t>of comprehensive tools and services for designing, building and managing complex </a:t>
            </a:r>
            <a:r>
              <a:rPr lang="en-US" sz="1400" dirty="0">
                <a:solidFill>
                  <a:srgbClr val="FFFFFF"/>
                </a:solidFill>
                <a:latin typeface="Segoe UI"/>
              </a:rPr>
              <a:t>enterprise solutions.</a:t>
            </a:r>
            <a:endParaRPr lang="en-US" sz="1400" b="1" dirty="0">
              <a:solidFill>
                <a:srgbClr val="FFFFFF"/>
              </a:solidFill>
              <a:latin typeface="Segoe UI"/>
              <a:cs typeface="Segoe UI Semibold" panose="020B0702040204020203" pitchFamily="34" charset="0"/>
            </a:endParaRPr>
          </a:p>
        </p:txBody>
      </p:sp>
      <p:sp>
        <p:nvSpPr>
          <p:cNvPr id="53" name="Title 50"/>
          <p:cNvSpPr>
            <a:spLocks noGrp="1"/>
          </p:cNvSpPr>
          <p:nvPr>
            <p:ph type="title"/>
          </p:nvPr>
        </p:nvSpPr>
        <p:spPr>
          <a:xfrm>
            <a:off x="274639" y="295274"/>
            <a:ext cx="11889564" cy="917575"/>
          </a:xfrm>
        </p:spPr>
        <p:txBody>
          <a:bodyPr/>
          <a:lstStyle/>
          <a:p>
            <a:r>
              <a:rPr lang="en-US" dirty="0">
                <a:solidFill>
                  <a:schemeClr val="bg1"/>
                </a:solidFill>
              </a:rPr>
              <a:t>Visual Studio Enterprise – the tool for DevOps</a:t>
            </a:r>
            <a:endParaRPr lang="de-DE" dirty="0">
              <a:solidFill>
                <a:schemeClr val="bg1"/>
              </a:solidFill>
            </a:endParaRPr>
          </a:p>
        </p:txBody>
      </p:sp>
    </p:spTree>
    <p:extLst>
      <p:ext uri="{BB962C8B-B14F-4D97-AF65-F5344CB8AC3E}">
        <p14:creationId xmlns:p14="http://schemas.microsoft.com/office/powerpoint/2010/main" val="2120619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de-DE" sz="4800" b="0" i="0" u="none" strike="noStrike" kern="1200" cap="none" spc="-102" normalizeH="0" baseline="0" noProof="0">
                <a:ln w="3175">
                  <a:noFill/>
                </a:ln>
                <a:solidFill>
                  <a:srgbClr val="FFFFFF"/>
                </a:solidFill>
                <a:effectLst/>
                <a:uLnTx/>
                <a:uFillTx/>
                <a:latin typeface="+mj-lt"/>
                <a:ea typeface="+mn-ea"/>
                <a:cs typeface="Segoe UI" pitchFamily="34" charset="0"/>
              </a:rPr>
              <a:t>DevOps habits and practices</a:t>
            </a:r>
          </a:p>
        </p:txBody>
      </p:sp>
      <p:grpSp>
        <p:nvGrpSpPr>
          <p:cNvPr id="34" name="Group 33"/>
          <p:cNvGrpSpPr/>
          <p:nvPr/>
        </p:nvGrpSpPr>
        <p:grpSpPr>
          <a:xfrm>
            <a:off x="322331" y="3363153"/>
            <a:ext cx="11735561" cy="1462721"/>
            <a:chOff x="322331" y="3363153"/>
            <a:chExt cx="11735561" cy="1462721"/>
          </a:xfrm>
        </p:grpSpPr>
        <p:sp>
          <p:nvSpPr>
            <p:cNvPr id="54" name="Oval 53"/>
            <p:cNvSpPr/>
            <p:nvPr/>
          </p:nvSpPr>
          <p:spPr>
            <a:xfrm>
              <a:off x="448032"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2" name="Oval 51"/>
            <p:cNvSpPr/>
            <p:nvPr/>
          </p:nvSpPr>
          <p:spPr>
            <a:xfrm>
              <a:off x="2249018" y="3363153"/>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37" name="Group 36"/>
            <p:cNvGrpSpPr/>
            <p:nvPr/>
          </p:nvGrpSpPr>
          <p:grpSpPr>
            <a:xfrm>
              <a:off x="322331" y="3372202"/>
              <a:ext cx="5213289" cy="1440000"/>
              <a:chOff x="322331" y="3372202"/>
              <a:chExt cx="5213289" cy="1440000"/>
            </a:xfrm>
          </p:grpSpPr>
          <p:sp>
            <p:nvSpPr>
              <p:cNvPr id="50" name="Oval 49"/>
              <p:cNvSpPr/>
              <p:nvPr/>
            </p:nvSpPr>
            <p:spPr>
              <a:xfrm>
                <a:off x="4095620" y="3372202"/>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1" name="TextBox 50"/>
              <p:cNvSpPr txBox="1"/>
              <p:nvPr/>
            </p:nvSpPr>
            <p:spPr>
              <a:xfrm>
                <a:off x="322331" y="3390236"/>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400" b="1" i="1" u="none" strike="noStrike" kern="800" cap="none" spc="200" normalizeH="0" baseline="0" noProof="0" dirty="0">
                    <a:ln>
                      <a:noFill/>
                    </a:ln>
                    <a:solidFill>
                      <a:srgbClr val="FFFFFF"/>
                    </a:solidFill>
                    <a:effectLst/>
                    <a:uLnTx/>
                    <a:uFillTx/>
                  </a:rPr>
                  <a:t>BACKLOG refined with LEARNING</a:t>
                </a:r>
              </a:p>
            </p:txBody>
          </p:sp>
        </p:grpSp>
        <p:sp>
          <p:nvSpPr>
            <p:cNvPr id="48" name="Oval 47"/>
            <p:cNvSpPr/>
            <p:nvPr/>
          </p:nvSpPr>
          <p:spPr>
            <a:xfrm>
              <a:off x="5798328"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39" name="Group 38"/>
            <p:cNvGrpSpPr/>
            <p:nvPr/>
          </p:nvGrpSpPr>
          <p:grpSpPr>
            <a:xfrm>
              <a:off x="2142669" y="3372180"/>
              <a:ext cx="6744187" cy="1453694"/>
              <a:chOff x="2142669" y="3372180"/>
              <a:chExt cx="6744187" cy="1453694"/>
            </a:xfrm>
          </p:grpSpPr>
          <p:sp>
            <p:nvSpPr>
              <p:cNvPr id="46" name="Oval 45"/>
              <p:cNvSpPr/>
              <p:nvPr/>
            </p:nvSpPr>
            <p:spPr>
              <a:xfrm>
                <a:off x="7446856" y="3385874"/>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TextBox 46"/>
              <p:cNvSpPr txBox="1"/>
              <p:nvPr/>
            </p:nvSpPr>
            <p:spPr>
              <a:xfrm>
                <a:off x="2142669" y="3372180"/>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200" normalizeH="0" baseline="0" noProof="0" dirty="0">
                    <a:ln>
                      <a:noFill/>
                    </a:ln>
                    <a:solidFill>
                      <a:srgbClr val="FFFFFF"/>
                    </a:solidFill>
                    <a:effectLst/>
                    <a:uLnTx/>
                    <a:uFillTx/>
                  </a:rPr>
                  <a:t>MANAGED TECHNICAL DEBT</a:t>
                </a:r>
              </a:p>
            </p:txBody>
          </p:sp>
        </p:grpSp>
        <p:grpSp>
          <p:nvGrpSpPr>
            <p:cNvPr id="40" name="Group 39"/>
            <p:cNvGrpSpPr/>
            <p:nvPr/>
          </p:nvGrpSpPr>
          <p:grpSpPr>
            <a:xfrm>
              <a:off x="3963007" y="3372180"/>
              <a:ext cx="6482711" cy="1440000"/>
              <a:chOff x="3963007" y="3372180"/>
              <a:chExt cx="6482711" cy="1440000"/>
            </a:xfrm>
          </p:grpSpPr>
          <p:sp>
            <p:nvSpPr>
              <p:cNvPr id="44" name="Oval 43"/>
              <p:cNvSpPr/>
              <p:nvPr/>
            </p:nvSpPr>
            <p:spPr>
              <a:xfrm>
                <a:off x="9005718"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5" name="TextBox 44"/>
              <p:cNvSpPr txBox="1"/>
              <p:nvPr/>
            </p:nvSpPr>
            <p:spPr>
              <a:xfrm>
                <a:off x="3963007" y="3405050"/>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130" normalizeH="0" baseline="0" noProof="0" dirty="0">
                    <a:ln>
                      <a:noFill/>
                    </a:ln>
                    <a:solidFill>
                      <a:srgbClr val="FFFFFF"/>
                    </a:solidFill>
                    <a:effectLst/>
                    <a:uLnTx/>
                    <a:uFillTx/>
                  </a:rPr>
                  <a:t>PRODUCTION</a:t>
                </a:r>
                <a:br>
                  <a:rPr kumimoji="0" lang="en-US" sz="1300" b="1" i="1" u="none" strike="noStrike" kern="800" cap="none" spc="130" normalizeH="0" baseline="0" noProof="0" dirty="0">
                    <a:ln>
                      <a:noFill/>
                    </a:ln>
                    <a:solidFill>
                      <a:srgbClr val="FFFFFF"/>
                    </a:solidFill>
                    <a:effectLst/>
                    <a:uLnTx/>
                    <a:uFillTx/>
                  </a:rPr>
                </a:br>
                <a:r>
                  <a:rPr kumimoji="0" lang="en-US" sz="1300" b="1" i="1" u="none" strike="noStrike" kern="800" cap="none" spc="140" normalizeH="0" baseline="0" noProof="0" dirty="0">
                    <a:ln>
                      <a:noFill/>
                    </a:ln>
                    <a:solidFill>
                      <a:srgbClr val="FFFFFF"/>
                    </a:solidFill>
                    <a:effectLst/>
                    <a:uLnTx/>
                    <a:uFillTx/>
                  </a:rPr>
                  <a:t> </a:t>
                </a:r>
                <a:r>
                  <a:rPr kumimoji="0" lang="en-US" sz="1300" b="1" i="1" u="none" strike="noStrike" kern="800" cap="none" spc="200" normalizeH="0" baseline="0" noProof="0" dirty="0">
                    <a:ln>
                      <a:noFill/>
                    </a:ln>
                    <a:solidFill>
                      <a:srgbClr val="FFFFFF"/>
                    </a:solidFill>
                    <a:effectLst/>
                    <a:uLnTx/>
                    <a:uFillTx/>
                  </a:rPr>
                  <a:t>FIRST MINDSET</a:t>
                </a:r>
              </a:p>
            </p:txBody>
          </p:sp>
        </p:grpSp>
        <p:grpSp>
          <p:nvGrpSpPr>
            <p:cNvPr id="41" name="Group 40"/>
            <p:cNvGrpSpPr/>
            <p:nvPr/>
          </p:nvGrpSpPr>
          <p:grpSpPr>
            <a:xfrm>
              <a:off x="5656635" y="3372180"/>
              <a:ext cx="6401257" cy="1440000"/>
              <a:chOff x="5656635" y="3372180"/>
              <a:chExt cx="6401257" cy="1440000"/>
            </a:xfrm>
          </p:grpSpPr>
          <p:sp>
            <p:nvSpPr>
              <p:cNvPr id="42" name="Oval 41"/>
              <p:cNvSpPr/>
              <p:nvPr/>
            </p:nvSpPr>
            <p:spPr>
              <a:xfrm>
                <a:off x="10617892"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3" name="TextBox 42"/>
              <p:cNvSpPr txBox="1"/>
              <p:nvPr/>
            </p:nvSpPr>
            <p:spPr>
              <a:xfrm>
                <a:off x="5656635" y="3385874"/>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200" normalizeH="0" baseline="0" noProof="0" dirty="0">
                    <a:ln>
                      <a:noFill/>
                    </a:ln>
                    <a:solidFill>
                      <a:srgbClr val="FFFFFF"/>
                    </a:solidFill>
                    <a:effectLst/>
                    <a:uLnTx/>
                    <a:uFillTx/>
                  </a:rPr>
                  <a:t>INFRA-STRUCTURE</a:t>
                </a:r>
                <a:br>
                  <a:rPr kumimoji="0" lang="en-US" sz="1300" b="1" i="1" u="none" strike="noStrike" kern="800" cap="none" spc="200" normalizeH="0" baseline="0" noProof="0" dirty="0">
                    <a:ln>
                      <a:noFill/>
                    </a:ln>
                    <a:solidFill>
                      <a:srgbClr val="FFFFFF"/>
                    </a:solidFill>
                    <a:effectLst/>
                    <a:uLnTx/>
                    <a:uFillTx/>
                  </a:rPr>
                </a:br>
                <a:r>
                  <a:rPr kumimoji="0" lang="en-US" sz="1300" b="1" i="1" u="none" strike="noStrike" kern="800" cap="none" spc="140" normalizeH="0" baseline="0" noProof="0" dirty="0">
                    <a:ln>
                      <a:noFill/>
                    </a:ln>
                    <a:solidFill>
                      <a:srgbClr val="FFFFFF"/>
                    </a:solidFill>
                    <a:effectLst/>
                    <a:uLnTx/>
                    <a:uFillTx/>
                  </a:rPr>
                  <a:t>is a FLEXIBLE </a:t>
                </a:r>
                <a:r>
                  <a:rPr kumimoji="0" lang="en-US" sz="1300" b="1" i="1" u="none" strike="noStrike" kern="800" cap="none" spc="200" normalizeH="0" baseline="0" noProof="0" dirty="0">
                    <a:ln>
                      <a:noFill/>
                    </a:ln>
                    <a:solidFill>
                      <a:srgbClr val="FFFFFF"/>
                    </a:solidFill>
                    <a:effectLst/>
                    <a:uLnTx/>
                    <a:uFillTx/>
                  </a:rPr>
                  <a:t>RESOURCE</a:t>
                </a:r>
              </a:p>
            </p:txBody>
          </p:sp>
        </p:grpSp>
      </p:grpSp>
      <p:sp>
        <p:nvSpPr>
          <p:cNvPr id="61" name="TextBox 60"/>
          <p:cNvSpPr txBox="1"/>
          <p:nvPr/>
        </p:nvSpPr>
        <p:spPr>
          <a:xfrm>
            <a:off x="7331177" y="3363153"/>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200" normalizeH="0" baseline="0" noProof="0" dirty="0">
                <a:ln>
                  <a:noFill/>
                </a:ln>
                <a:solidFill>
                  <a:srgbClr val="FFFFFF"/>
                </a:solidFill>
                <a:effectLst/>
                <a:uLnTx/>
                <a:uFillTx/>
              </a:rPr>
              <a:t>TEAM</a:t>
            </a:r>
            <a:r>
              <a:rPr kumimoji="0" lang="en-US" sz="1300" b="1" i="1" u="none" strike="noStrike" kern="800" cap="none" spc="200" normalizeH="0" noProof="0" dirty="0">
                <a:ln>
                  <a:noFill/>
                </a:ln>
                <a:solidFill>
                  <a:srgbClr val="FFFFFF"/>
                </a:solidFill>
                <a:effectLst/>
                <a:uLnTx/>
                <a:uFillTx/>
              </a:rPr>
              <a:t> AUTONOMY &amp; ENTERPRISE ALIGNMENT</a:t>
            </a:r>
            <a:endParaRPr kumimoji="0" lang="en-US" sz="1300" b="1" i="1" u="none" strike="noStrike" kern="800" cap="none" spc="200" normalizeH="0" baseline="0" noProof="0" dirty="0">
              <a:ln>
                <a:noFill/>
              </a:ln>
              <a:solidFill>
                <a:srgbClr val="FFFFFF"/>
              </a:solidFill>
              <a:effectLst/>
              <a:uLnTx/>
              <a:uFillTx/>
            </a:endParaRPr>
          </a:p>
        </p:txBody>
      </p:sp>
      <p:sp>
        <p:nvSpPr>
          <p:cNvPr id="62" name="TextBox 61"/>
          <p:cNvSpPr txBox="1"/>
          <p:nvPr/>
        </p:nvSpPr>
        <p:spPr>
          <a:xfrm>
            <a:off x="8878903" y="3340432"/>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lang="en-US" sz="1300" b="1" i="1" kern="800" spc="200" dirty="0">
                <a:solidFill>
                  <a:srgbClr val="FFFFFF"/>
                </a:solidFill>
              </a:rPr>
              <a:t>EVIDENCE gathered in PRODUCTION</a:t>
            </a:r>
            <a:endParaRPr kumimoji="0" lang="en-US" sz="1300" b="1" i="1" u="none" strike="noStrike" kern="800" cap="none" spc="200" normalizeH="0" baseline="0" noProof="0" dirty="0">
              <a:ln>
                <a:noFill/>
              </a:ln>
              <a:solidFill>
                <a:srgbClr val="FFFFFF"/>
              </a:solidFill>
              <a:effectLst/>
              <a:uLnTx/>
              <a:uFillTx/>
            </a:endParaRPr>
          </a:p>
        </p:txBody>
      </p:sp>
      <p:sp>
        <p:nvSpPr>
          <p:cNvPr id="63" name="TextBox 62"/>
          <p:cNvSpPr txBox="1"/>
          <p:nvPr/>
        </p:nvSpPr>
        <p:spPr>
          <a:xfrm>
            <a:off x="10515194" y="3324391"/>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lang="en-US" sz="1300" b="1" i="1" kern="800" spc="200" noProof="0" dirty="0">
                <a:solidFill>
                  <a:srgbClr val="FFFFFF"/>
                </a:solidFill>
              </a:rPr>
              <a:t>FLOW OF CUSTOMER VALUE</a:t>
            </a:r>
            <a:endParaRPr kumimoji="0" lang="en-US" sz="1300" b="1" i="1" u="none" strike="noStrike" kern="800" cap="none" spc="20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16591616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de-DE" sz="4800" b="0" i="0" u="none" strike="noStrike" kern="1200" cap="none" spc="-102" normalizeH="0" baseline="0" noProof="0">
                <a:ln w="3175">
                  <a:noFill/>
                </a:ln>
                <a:solidFill>
                  <a:srgbClr val="FFFFFF"/>
                </a:solidFill>
                <a:effectLst/>
                <a:uLnTx/>
                <a:uFillTx/>
                <a:latin typeface="+mj-lt"/>
                <a:ea typeface="+mn-ea"/>
                <a:cs typeface="Segoe UI" pitchFamily="34" charset="0"/>
              </a:rPr>
              <a:t>DevOps habits and practices</a:t>
            </a:r>
          </a:p>
        </p:txBody>
      </p:sp>
      <p:cxnSp>
        <p:nvCxnSpPr>
          <p:cNvPr id="6" name="Straight Connector 5"/>
          <p:cNvCxnSpPr/>
          <p:nvPr/>
        </p:nvCxnSpPr>
        <p:spPr>
          <a:xfrm flipV="1">
            <a:off x="1153218" y="2725761"/>
            <a:ext cx="0" cy="903987"/>
          </a:xfrm>
          <a:prstGeom prst="line">
            <a:avLst/>
          </a:prstGeom>
          <a:noFill/>
          <a:ln w="6350" cap="flat" cmpd="sng" algn="ctr">
            <a:solidFill>
              <a:schemeClr val="tx1"/>
            </a:solidFill>
            <a:prstDash val="solid"/>
            <a:miter lim="800000"/>
          </a:ln>
          <a:effectLst/>
        </p:spPr>
      </p:cxnSp>
      <p:cxnSp>
        <p:nvCxnSpPr>
          <p:cNvPr id="7" name="Straight Connector 6"/>
          <p:cNvCxnSpPr/>
          <p:nvPr/>
        </p:nvCxnSpPr>
        <p:spPr>
          <a:xfrm>
            <a:off x="361913" y="2725761"/>
            <a:ext cx="1728313" cy="0"/>
          </a:xfrm>
          <a:prstGeom prst="line">
            <a:avLst/>
          </a:prstGeom>
          <a:noFill/>
          <a:ln w="6350" cap="flat" cmpd="sng" algn="ctr">
            <a:solidFill>
              <a:schemeClr val="tx1"/>
            </a:solidFill>
            <a:prstDash val="solid"/>
            <a:miter lim="800000"/>
          </a:ln>
          <a:effectLst/>
        </p:spPr>
      </p:cxnSp>
      <p:sp>
        <p:nvSpPr>
          <p:cNvPr id="8" name="Rectangle 7"/>
          <p:cNvSpPr/>
          <p:nvPr/>
        </p:nvSpPr>
        <p:spPr>
          <a:xfrm flipH="1">
            <a:off x="361913" y="1409851"/>
            <a:ext cx="2253455" cy="1523494"/>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de-DE" sz="1000" b="1" i="0" u="none" strike="noStrike" kern="0" cap="none" spc="200" normalizeH="0" baseline="0" noProof="0" dirty="0">
                <a:ln>
                  <a:noFill/>
                </a:ln>
                <a:solidFill>
                  <a:srgbClr val="BADB0A"/>
                </a:solidFill>
                <a:effectLst/>
                <a:uLnTx/>
                <a:uFillTx/>
                <a:cs typeface="Arial" pitchFamily="34" charset="0"/>
              </a:rPr>
              <a:t>PLAN</a:t>
            </a:r>
            <a:endParaRPr kumimoji="0" lang="en-US" sz="1200" b="0" i="0" u="none" strike="noStrike" kern="0" cap="none" spc="0" normalizeH="0" baseline="0" noProof="0" dirty="0">
              <a:ln>
                <a:noFill/>
              </a:ln>
              <a:solidFill>
                <a:srgbClr val="BADB0A"/>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lang="en-US" sz="1200" kern="0" dirty="0">
                <a:solidFill>
                  <a:srgbClr val="FFFFFF"/>
                </a:solidFill>
                <a:ea typeface="Calibri" panose="020F0502020204030204" pitchFamily="34" charset="0"/>
                <a:cs typeface="Arial" panose="020B0604020202020204" pitchFamily="34" charset="0"/>
              </a:rPr>
              <a:t>Source Control</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Stakeholder</a:t>
            </a:r>
            <a:r>
              <a:rPr kumimoji="0" lang="en-US" sz="1200" b="0" i="0" u="none" strike="noStrike" kern="0" cap="none" spc="0" normalizeH="0" noProof="0" dirty="0">
                <a:ln>
                  <a:noFill/>
                </a:ln>
                <a:solidFill>
                  <a:srgbClr val="FFFFFF"/>
                </a:solidFill>
                <a:effectLst/>
                <a:uLnTx/>
                <a:uFillTx/>
                <a:ea typeface="Calibri" panose="020F0502020204030204" pitchFamily="34" charset="0"/>
                <a:cs typeface="Arial" panose="020B0604020202020204" pitchFamily="34" charset="0"/>
              </a:rPr>
              <a:t> Feedback</a:t>
            </a:r>
          </a:p>
          <a:p>
            <a:pPr marL="0" marR="0" lvl="0" indent="0" defTabSz="914400" eaLnBrk="1" fontAlgn="auto" latinLnBrk="0" hangingPunct="1">
              <a:lnSpc>
                <a:spcPct val="130000"/>
              </a:lnSpc>
              <a:spcBef>
                <a:spcPts val="0"/>
              </a:spcBef>
              <a:spcAft>
                <a:spcPts val="0"/>
              </a:spcAft>
              <a:buClrTx/>
              <a:buSzTx/>
              <a:buFontTx/>
              <a:buNone/>
              <a:tabLst/>
              <a:defRPr/>
            </a:pPr>
            <a:r>
              <a:rPr lang="en-US" sz="1200" kern="0" dirty="0">
                <a:solidFill>
                  <a:srgbClr val="FFFFFF"/>
                </a:solidFill>
                <a:ea typeface="Calibri" panose="020F0502020204030204" pitchFamily="34" charset="0"/>
                <a:cs typeface="Arial" panose="020B0604020202020204" pitchFamily="34" charset="0"/>
              </a:rPr>
              <a:t>Kanban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noProof="0" dirty="0">
                <a:ln>
                  <a:noFill/>
                </a:ln>
                <a:solidFill>
                  <a:srgbClr val="FFFFFF"/>
                </a:solidFill>
                <a:effectLst/>
                <a:uLnTx/>
                <a:uFillTx/>
                <a:ea typeface="Calibri" panose="020F0502020204030204" pitchFamily="34" charset="0"/>
                <a:cs typeface="Arial" panose="020B0604020202020204" pitchFamily="34" charset="0"/>
              </a:rPr>
              <a:t>Bug Tracking</a:t>
            </a:r>
          </a:p>
          <a:p>
            <a:pPr marL="0" marR="0" lvl="0" indent="0" defTabSz="914400" eaLnBrk="1" fontAlgn="auto" latinLnBrk="0" hangingPunct="1">
              <a:lnSpc>
                <a:spcPct val="13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p:txBody>
      </p:sp>
      <p:sp>
        <p:nvSpPr>
          <p:cNvPr id="9" name="Rectangle 8"/>
          <p:cNvSpPr/>
          <p:nvPr/>
        </p:nvSpPr>
        <p:spPr>
          <a:xfrm flipH="1">
            <a:off x="2124702" y="5735186"/>
            <a:ext cx="2253455" cy="33239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p:txBody>
      </p:sp>
      <p:cxnSp>
        <p:nvCxnSpPr>
          <p:cNvPr id="11" name="Straight Connector 10"/>
          <p:cNvCxnSpPr/>
          <p:nvPr/>
        </p:nvCxnSpPr>
        <p:spPr>
          <a:xfrm flipV="1">
            <a:off x="4743490" y="3046957"/>
            <a:ext cx="0" cy="903987"/>
          </a:xfrm>
          <a:prstGeom prst="line">
            <a:avLst/>
          </a:prstGeom>
          <a:noFill/>
          <a:ln w="6350" cap="flat" cmpd="sng" algn="ctr">
            <a:solidFill>
              <a:schemeClr val="tx1"/>
            </a:solidFill>
            <a:prstDash val="solid"/>
            <a:miter lim="800000"/>
          </a:ln>
          <a:effectLst/>
        </p:spPr>
      </p:cxnSp>
      <p:cxnSp>
        <p:nvCxnSpPr>
          <p:cNvPr id="12" name="Straight Connector 11"/>
          <p:cNvCxnSpPr/>
          <p:nvPr/>
        </p:nvCxnSpPr>
        <p:spPr>
          <a:xfrm>
            <a:off x="3952185" y="3046957"/>
            <a:ext cx="1983517" cy="0"/>
          </a:xfrm>
          <a:prstGeom prst="line">
            <a:avLst/>
          </a:prstGeom>
          <a:noFill/>
          <a:ln w="6350" cap="flat" cmpd="sng" algn="ctr">
            <a:solidFill>
              <a:schemeClr val="tx1"/>
            </a:solidFill>
            <a:prstDash val="solid"/>
            <a:miter lim="800000"/>
          </a:ln>
          <a:effectLst/>
        </p:spPr>
      </p:cxnSp>
      <p:sp>
        <p:nvSpPr>
          <p:cNvPr id="13" name="Rectangle 12"/>
          <p:cNvSpPr/>
          <p:nvPr/>
        </p:nvSpPr>
        <p:spPr>
          <a:xfrm flipH="1">
            <a:off x="3875233" y="1314390"/>
            <a:ext cx="2253455" cy="1763560"/>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de-DE" sz="1000" b="1" kern="0" spc="200" dirty="0">
                <a:solidFill>
                  <a:srgbClr val="BADB0A"/>
                </a:solidFill>
                <a:cs typeface="Arial" pitchFamily="34" charset="0"/>
              </a:rPr>
              <a:t>TEST</a:t>
            </a:r>
            <a:endParaRPr kumimoji="0" lang="en-US" sz="1200" b="0" i="0" u="none" strike="noStrike" kern="0" cap="none" spc="0" normalizeH="0" baseline="0" noProof="0" dirty="0">
              <a:ln>
                <a:noFill/>
              </a:ln>
              <a:solidFill>
                <a:srgbClr val="BADB0A"/>
              </a:solidFill>
              <a:effectLst/>
              <a:uLnTx/>
              <a:uFillTx/>
              <a:ea typeface="Calibri" panose="020F0502020204030204" pitchFamily="34" charset="0"/>
              <a:cs typeface="Arial" panose="020B0604020202020204" pitchFamily="34" charset="0"/>
            </a:endParaRPr>
          </a:p>
          <a:p>
            <a:pPr defTabSz="914400">
              <a:lnSpc>
                <a:spcPct val="130000"/>
              </a:lnSpc>
              <a:defRPr/>
            </a:pPr>
            <a:r>
              <a:rPr lang="en-US" sz="1200" kern="0" spc="-70" dirty="0">
                <a:solidFill>
                  <a:srgbClr val="FFFFFF"/>
                </a:solidFill>
                <a:ea typeface="Calibri" panose="020F0502020204030204" pitchFamily="34" charset="0"/>
                <a:cs typeface="Arial" panose="020B0604020202020204" pitchFamily="34" charset="0"/>
              </a:rPr>
              <a:t>Application Performance  Management</a:t>
            </a:r>
            <a:endPar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Usage Monitoring</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Telemetry Collection</a:t>
            </a:r>
            <a:b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b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Testing in Production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Stakeholder Feedback</a:t>
            </a:r>
          </a:p>
        </p:txBody>
      </p:sp>
      <p:cxnSp>
        <p:nvCxnSpPr>
          <p:cNvPr id="15" name="Straight Connector 14"/>
          <p:cNvCxnSpPr/>
          <p:nvPr/>
        </p:nvCxnSpPr>
        <p:spPr>
          <a:xfrm>
            <a:off x="6523291" y="4275818"/>
            <a:ext cx="0" cy="903987"/>
          </a:xfrm>
          <a:prstGeom prst="line">
            <a:avLst/>
          </a:prstGeom>
          <a:noFill/>
          <a:ln w="6350" cap="flat" cmpd="sng" algn="ctr">
            <a:solidFill>
              <a:schemeClr val="tx1"/>
            </a:solidFill>
            <a:prstDash val="solid"/>
            <a:miter lim="800000"/>
          </a:ln>
          <a:effectLst/>
        </p:spPr>
      </p:cxnSp>
      <p:cxnSp>
        <p:nvCxnSpPr>
          <p:cNvPr id="16" name="Straight Connector 15"/>
          <p:cNvCxnSpPr/>
          <p:nvPr/>
        </p:nvCxnSpPr>
        <p:spPr>
          <a:xfrm flipV="1">
            <a:off x="5731986" y="5179805"/>
            <a:ext cx="1983517" cy="0"/>
          </a:xfrm>
          <a:prstGeom prst="line">
            <a:avLst/>
          </a:prstGeom>
          <a:noFill/>
          <a:ln w="6350" cap="flat" cmpd="sng" algn="ctr">
            <a:solidFill>
              <a:schemeClr val="tx1"/>
            </a:solidFill>
            <a:prstDash val="solid"/>
            <a:miter lim="800000"/>
          </a:ln>
          <a:effectLst/>
        </p:spPr>
      </p:cxnSp>
      <p:cxnSp>
        <p:nvCxnSpPr>
          <p:cNvPr id="19" name="Straight Connector 18"/>
          <p:cNvCxnSpPr/>
          <p:nvPr/>
        </p:nvCxnSpPr>
        <p:spPr>
          <a:xfrm flipV="1">
            <a:off x="8098083" y="3017927"/>
            <a:ext cx="0" cy="903987"/>
          </a:xfrm>
          <a:prstGeom prst="line">
            <a:avLst/>
          </a:prstGeom>
          <a:noFill/>
          <a:ln w="6350" cap="flat" cmpd="sng" algn="ctr">
            <a:solidFill>
              <a:schemeClr val="tx1"/>
            </a:solidFill>
            <a:prstDash val="solid"/>
            <a:miter lim="800000"/>
          </a:ln>
          <a:effectLst/>
        </p:spPr>
      </p:cxnSp>
      <p:cxnSp>
        <p:nvCxnSpPr>
          <p:cNvPr id="20" name="Straight Connector 19"/>
          <p:cNvCxnSpPr/>
          <p:nvPr/>
        </p:nvCxnSpPr>
        <p:spPr>
          <a:xfrm>
            <a:off x="7283628" y="3017927"/>
            <a:ext cx="1983517" cy="0"/>
          </a:xfrm>
          <a:prstGeom prst="line">
            <a:avLst/>
          </a:prstGeom>
          <a:noFill/>
          <a:ln w="6350" cap="flat" cmpd="sng" algn="ctr">
            <a:solidFill>
              <a:schemeClr val="tx1"/>
            </a:solidFill>
            <a:prstDash val="solid"/>
            <a:miter lim="800000"/>
          </a:ln>
          <a:effectLst/>
        </p:spPr>
      </p:cxnSp>
      <p:cxnSp>
        <p:nvCxnSpPr>
          <p:cNvPr id="23" name="Straight Connector 22"/>
          <p:cNvCxnSpPr/>
          <p:nvPr/>
        </p:nvCxnSpPr>
        <p:spPr>
          <a:xfrm>
            <a:off x="9722306" y="4171676"/>
            <a:ext cx="0" cy="903987"/>
          </a:xfrm>
          <a:prstGeom prst="line">
            <a:avLst/>
          </a:prstGeom>
          <a:noFill/>
          <a:ln w="6350" cap="flat" cmpd="sng" algn="ctr">
            <a:solidFill>
              <a:schemeClr val="tx1"/>
            </a:solidFill>
            <a:prstDash val="solid"/>
            <a:miter lim="800000"/>
          </a:ln>
          <a:effectLst/>
        </p:spPr>
      </p:cxnSp>
      <p:cxnSp>
        <p:nvCxnSpPr>
          <p:cNvPr id="24" name="Straight Connector 23"/>
          <p:cNvCxnSpPr/>
          <p:nvPr/>
        </p:nvCxnSpPr>
        <p:spPr>
          <a:xfrm>
            <a:off x="8931001" y="5075663"/>
            <a:ext cx="2499111" cy="0"/>
          </a:xfrm>
          <a:prstGeom prst="line">
            <a:avLst/>
          </a:prstGeom>
          <a:noFill/>
          <a:ln w="6350" cap="flat" cmpd="sng" algn="ctr">
            <a:solidFill>
              <a:schemeClr val="tx1"/>
            </a:solidFill>
            <a:prstDash val="solid"/>
            <a:miter lim="800000"/>
          </a:ln>
          <a:effectLst/>
        </p:spPr>
      </p:cxnSp>
      <p:cxnSp>
        <p:nvCxnSpPr>
          <p:cNvPr id="27" name="Straight Connector 26"/>
          <p:cNvCxnSpPr/>
          <p:nvPr/>
        </p:nvCxnSpPr>
        <p:spPr>
          <a:xfrm flipV="1">
            <a:off x="11320923" y="2682219"/>
            <a:ext cx="0" cy="903987"/>
          </a:xfrm>
          <a:prstGeom prst="line">
            <a:avLst/>
          </a:prstGeom>
          <a:noFill/>
          <a:ln w="6350" cap="flat" cmpd="sng" algn="ctr">
            <a:solidFill>
              <a:schemeClr val="tx1"/>
            </a:solidFill>
            <a:prstDash val="solid"/>
            <a:miter lim="800000"/>
          </a:ln>
          <a:effectLst/>
        </p:spPr>
      </p:cxnSp>
      <p:sp>
        <p:nvSpPr>
          <p:cNvPr id="28" name="Rectangle 27"/>
          <p:cNvSpPr/>
          <p:nvPr/>
        </p:nvSpPr>
        <p:spPr>
          <a:xfrm flipH="1">
            <a:off x="9861216" y="884564"/>
            <a:ext cx="2629639" cy="1809726"/>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de-DE" sz="1000" b="1" kern="0" spc="200" noProof="0" dirty="0">
                <a:solidFill>
                  <a:srgbClr val="BADB0A"/>
                </a:solidFill>
                <a:cs typeface="Arial" pitchFamily="34" charset="0"/>
              </a:rPr>
              <a:t>LEARN</a:t>
            </a:r>
            <a:endParaRPr kumimoji="0" lang="en-US" sz="1200" b="0" i="0" u="none" strike="noStrike" kern="0" cap="none" spc="-70" normalizeH="0" baseline="0" noProof="0" dirty="0">
              <a:ln>
                <a:noFill/>
              </a:ln>
              <a:solidFill>
                <a:srgbClr val="BADB0A"/>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70" normalizeH="0" baseline="0" noProof="0" dirty="0">
                <a:ln>
                  <a:noFill/>
                </a:ln>
                <a:solidFill>
                  <a:srgbClr val="FFFFFF"/>
                </a:solidFill>
                <a:effectLst/>
                <a:uLnTx/>
                <a:uFillTx/>
                <a:ea typeface="Calibri" panose="020F0502020204030204" pitchFamily="34" charset="0"/>
                <a:cs typeface="Arial" panose="020B0604020202020204" pitchFamily="34" charset="0"/>
              </a:rPr>
              <a:t>Application Performance Management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Infrastructure as Code</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Deployment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Release Management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Configuration Management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Recovery</a:t>
            </a:r>
          </a:p>
        </p:txBody>
      </p:sp>
      <p:cxnSp>
        <p:nvCxnSpPr>
          <p:cNvPr id="29" name="Straight Connector 28"/>
          <p:cNvCxnSpPr/>
          <p:nvPr/>
        </p:nvCxnSpPr>
        <p:spPr>
          <a:xfrm>
            <a:off x="9884366" y="2679060"/>
            <a:ext cx="2402431" cy="0"/>
          </a:xfrm>
          <a:prstGeom prst="line">
            <a:avLst/>
          </a:prstGeom>
          <a:noFill/>
          <a:ln w="6350" cap="flat" cmpd="sng" algn="ctr">
            <a:solidFill>
              <a:schemeClr val="tx1"/>
            </a:solidFill>
            <a:prstDash val="solid"/>
            <a:miter lim="800000"/>
          </a:ln>
          <a:effectLst/>
        </p:spPr>
      </p:cxnSp>
      <p:cxnSp>
        <p:nvCxnSpPr>
          <p:cNvPr id="31" name="Straight Connector 30"/>
          <p:cNvCxnSpPr/>
          <p:nvPr/>
        </p:nvCxnSpPr>
        <p:spPr>
          <a:xfrm>
            <a:off x="2961237" y="4486604"/>
            <a:ext cx="0" cy="903987"/>
          </a:xfrm>
          <a:prstGeom prst="line">
            <a:avLst/>
          </a:prstGeom>
          <a:noFill/>
          <a:ln w="6350" cap="flat" cmpd="sng" algn="ctr">
            <a:solidFill>
              <a:schemeClr val="tx1"/>
            </a:solidFill>
            <a:prstDash val="solid"/>
            <a:miter lim="800000"/>
          </a:ln>
          <a:effectLst/>
        </p:spPr>
      </p:cxnSp>
      <p:cxnSp>
        <p:nvCxnSpPr>
          <p:cNvPr id="32" name="Straight Connector 31"/>
          <p:cNvCxnSpPr/>
          <p:nvPr/>
        </p:nvCxnSpPr>
        <p:spPr>
          <a:xfrm>
            <a:off x="2169932" y="5390591"/>
            <a:ext cx="1684304" cy="0"/>
          </a:xfrm>
          <a:prstGeom prst="line">
            <a:avLst/>
          </a:prstGeom>
          <a:noFill/>
          <a:ln w="6350" cap="flat" cmpd="sng" algn="ctr">
            <a:solidFill>
              <a:schemeClr val="tx1"/>
            </a:solidFill>
            <a:prstDash val="solid"/>
            <a:miter lim="800000"/>
          </a:ln>
          <a:effectLst/>
        </p:spPr>
      </p:cxnSp>
      <p:sp>
        <p:nvSpPr>
          <p:cNvPr id="33" name="Rectangle 32"/>
          <p:cNvSpPr/>
          <p:nvPr/>
        </p:nvSpPr>
        <p:spPr>
          <a:xfrm flipH="1">
            <a:off x="2169932" y="5119338"/>
            <a:ext cx="2253455" cy="1763560"/>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de-DE" sz="1000" b="1" kern="0" spc="200" noProof="0" dirty="0">
                <a:solidFill>
                  <a:srgbClr val="BADB0A"/>
                </a:solidFill>
                <a:cs typeface="Arial" pitchFamily="34" charset="0"/>
              </a:rPr>
              <a:t>APP</a:t>
            </a:r>
            <a:endParaRPr kumimoji="0" lang="en-US" sz="1200" b="0" i="0" u="none" strike="noStrike" kern="0" cap="none" spc="0" normalizeH="0" baseline="0" noProof="0" dirty="0">
              <a:ln>
                <a:noFill/>
              </a:ln>
              <a:solidFill>
                <a:srgbClr val="0093E2"/>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Testing</a:t>
            </a:r>
          </a:p>
          <a:p>
            <a:pPr marL="0" marR="0" lvl="0" indent="0" defTabSz="914400" eaLnBrk="1" fontAlgn="auto" latinLnBrk="0" hangingPunct="1">
              <a:lnSpc>
                <a:spcPct val="130000"/>
              </a:lnSpc>
              <a:spcBef>
                <a:spcPts val="0"/>
              </a:spcBef>
              <a:spcAft>
                <a:spcPts val="0"/>
              </a:spcAft>
              <a:buClrTx/>
              <a:buSzTx/>
              <a:buFontTx/>
              <a:buNone/>
              <a:tabLst/>
              <a:defRPr/>
            </a:pPr>
            <a:r>
              <a:rPr lang="en-US" sz="1200" kern="0" dirty="0">
                <a:solidFill>
                  <a:srgbClr val="FFFFFF"/>
                </a:solidFill>
                <a:ea typeface="Calibri" panose="020F0502020204030204" pitchFamily="34" charset="0"/>
                <a:cs typeface="Arial" panose="020B0604020202020204" pitchFamily="34" charset="0"/>
              </a:rPr>
              <a:t>Code Review</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Technical Debt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Integration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Deployment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Release Management</a:t>
            </a:r>
          </a:p>
        </p:txBody>
      </p:sp>
      <p:sp>
        <p:nvSpPr>
          <p:cNvPr id="56" name="Rectangle 55"/>
          <p:cNvSpPr/>
          <p:nvPr/>
        </p:nvSpPr>
        <p:spPr>
          <a:xfrm flipH="1">
            <a:off x="5731986" y="5206504"/>
            <a:ext cx="2253455" cy="1283428"/>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de-DE" sz="1000" b="1" kern="0" spc="200" noProof="0" dirty="0">
                <a:solidFill>
                  <a:srgbClr val="BADB0A"/>
                </a:solidFill>
                <a:cs typeface="Arial" pitchFamily="34" charset="0"/>
              </a:rPr>
              <a:t>iNFRA</a:t>
            </a:r>
            <a:endParaRPr kumimoji="0" lang="en-US" sz="1200" b="0" i="0" u="none" strike="noStrike" kern="0" cap="none" spc="0" normalizeH="0" baseline="0" noProof="0" dirty="0">
              <a:ln>
                <a:noFill/>
              </a:ln>
              <a:solidFill>
                <a:srgbClr val="BADB0A"/>
              </a:solidFill>
              <a:effectLst/>
              <a:uLnTx/>
              <a:uFillTx/>
              <a:ea typeface="Calibri" panose="020F0502020204030204" pitchFamily="34" charset="0"/>
              <a:cs typeface="Arial" panose="020B0604020202020204" pitchFamily="34" charset="0"/>
            </a:endParaRPr>
          </a:p>
          <a:p>
            <a:pPr lvl="0" defTabSz="914400">
              <a:lnSpc>
                <a:spcPct val="130000"/>
              </a:lnSpc>
              <a:defRPr/>
            </a:pPr>
            <a:r>
              <a:rPr lang="en-US" sz="1200" kern="0" dirty="0">
                <a:solidFill>
                  <a:srgbClr val="FFFFFF"/>
                </a:solidFill>
                <a:ea typeface="Calibri" panose="020F0502020204030204" pitchFamily="34" charset="0"/>
                <a:cs typeface="Arial" panose="020B0604020202020204" pitchFamily="34" charset="0"/>
              </a:rPr>
              <a:t>Automated </a:t>
            </a:r>
            <a:r>
              <a:rPr lang="en-US" sz="1200" kern="0" dirty="0" err="1">
                <a:solidFill>
                  <a:srgbClr val="FFFFFF"/>
                </a:solidFill>
                <a:ea typeface="Calibri" panose="020F0502020204030204" pitchFamily="34" charset="0"/>
                <a:cs typeface="Arial" panose="020B0604020202020204" pitchFamily="34" charset="0"/>
              </a:rPr>
              <a:t>Enviornment</a:t>
            </a:r>
            <a:r>
              <a:rPr lang="en-US" sz="1200" kern="0" dirty="0">
                <a:solidFill>
                  <a:srgbClr val="FFFFFF"/>
                </a:solidFill>
                <a:ea typeface="Calibri" panose="020F0502020204030204" pitchFamily="34" charset="0"/>
                <a:cs typeface="Arial" panose="020B0604020202020204" pitchFamily="34" charset="0"/>
              </a:rPr>
              <a:t> De Provision</a:t>
            </a:r>
          </a:p>
          <a:p>
            <a:pPr lvl="0" defTabSz="914400">
              <a:lnSpc>
                <a:spcPct val="130000"/>
              </a:lnSpc>
              <a:defRPr/>
            </a:pPr>
            <a:r>
              <a:rPr lang="en-US" sz="1200" kern="0" dirty="0">
                <a:solidFill>
                  <a:srgbClr val="FFFFFF"/>
                </a:solidFill>
                <a:ea typeface="Calibri" panose="020F0502020204030204" pitchFamily="34" charset="0"/>
                <a:cs typeface="Arial" panose="020B0604020202020204" pitchFamily="34" charset="0"/>
              </a:rPr>
              <a:t>Self Service </a:t>
            </a:r>
            <a:r>
              <a:rPr lang="en-US" sz="1200" kern="0" dirty="0" err="1">
                <a:solidFill>
                  <a:srgbClr val="FFFFFF"/>
                </a:solidFill>
                <a:ea typeface="Calibri" panose="020F0502020204030204" pitchFamily="34" charset="0"/>
                <a:cs typeface="Arial" panose="020B0604020202020204" pitchFamily="34" charset="0"/>
              </a:rPr>
              <a:t>Enviornment</a:t>
            </a:r>
            <a:endParaRPr lang="en-US" sz="1200" kern="0" dirty="0">
              <a:solidFill>
                <a:srgbClr val="FFFFFF"/>
              </a:solidFill>
              <a:ea typeface="Calibri" panose="020F0502020204030204" pitchFamily="34" charset="0"/>
              <a:cs typeface="Arial" panose="020B0604020202020204" pitchFamily="34" charset="0"/>
            </a:endParaRPr>
          </a:p>
          <a:p>
            <a:pPr lvl="0" defTabSz="914400">
              <a:lnSpc>
                <a:spcPct val="130000"/>
              </a:lnSpc>
              <a:defRPr/>
            </a:pPr>
            <a:r>
              <a:rPr lang="en-US" sz="1200" kern="0" dirty="0" err="1">
                <a:solidFill>
                  <a:srgbClr val="FFFFFF"/>
                </a:solidFill>
                <a:ea typeface="Calibri" panose="020F0502020204030204" pitchFamily="34" charset="0"/>
                <a:cs typeface="Arial" panose="020B0604020202020204" pitchFamily="34" charset="0"/>
              </a:rPr>
              <a:t>Auotmated</a:t>
            </a:r>
            <a:r>
              <a:rPr lang="en-US" sz="1200" kern="0" dirty="0">
                <a:solidFill>
                  <a:srgbClr val="FFFFFF"/>
                </a:solidFill>
                <a:ea typeface="Calibri" panose="020F0502020204030204" pitchFamily="34" charset="0"/>
                <a:cs typeface="Arial" panose="020B0604020202020204" pitchFamily="34" charset="0"/>
              </a:rPr>
              <a:t> Recovery</a:t>
            </a:r>
          </a:p>
        </p:txBody>
      </p:sp>
      <p:sp>
        <p:nvSpPr>
          <p:cNvPr id="57" name="Rectangle 56"/>
          <p:cNvSpPr/>
          <p:nvPr/>
        </p:nvSpPr>
        <p:spPr>
          <a:xfrm flipH="1">
            <a:off x="7275146" y="1765419"/>
            <a:ext cx="2253455" cy="1283428"/>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en-US" sz="1000" b="1" kern="0" spc="200" dirty="0">
                <a:solidFill>
                  <a:srgbClr val="BADB0A"/>
                </a:solidFill>
                <a:cs typeface="Arial" pitchFamily="34" charset="0"/>
              </a:rPr>
              <a:t>APPROVE</a:t>
            </a:r>
            <a:endParaRPr kumimoji="0" lang="en-US" sz="1200" b="0" i="0" u="none" strike="noStrike" kern="0" cap="none" spc="0" normalizeH="0" baseline="0" noProof="0" dirty="0">
              <a:ln>
                <a:noFill/>
              </a:ln>
              <a:solidFill>
                <a:srgbClr val="BADB0A"/>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Feature flags</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Code Reviews</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Testing</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Measurement</a:t>
            </a:r>
          </a:p>
        </p:txBody>
      </p:sp>
      <p:sp>
        <p:nvSpPr>
          <p:cNvPr id="58" name="Rectangle 57"/>
          <p:cNvSpPr/>
          <p:nvPr/>
        </p:nvSpPr>
        <p:spPr>
          <a:xfrm flipH="1">
            <a:off x="8931001" y="5106816"/>
            <a:ext cx="3074355" cy="2483757"/>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de-DE" sz="1000" b="1" kern="0" spc="200" dirty="0">
                <a:solidFill>
                  <a:srgbClr val="BADB0A"/>
                </a:solidFill>
                <a:cs typeface="Arial" pitchFamily="34" charset="0"/>
              </a:rPr>
              <a:t>MONITOR</a:t>
            </a:r>
            <a:endParaRPr kumimoji="0" lang="en-US" sz="1200" b="0" i="0" u="none" strike="noStrike" kern="0" cap="none" spc="-70" normalizeH="0" baseline="0" noProof="0" dirty="0">
              <a:ln>
                <a:noFill/>
              </a:ln>
              <a:solidFill>
                <a:srgbClr val="BADB0A"/>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Infrastructure as Code</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Delivery</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Release Management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Configuration Management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Recovery</a:t>
            </a:r>
          </a:p>
          <a:p>
            <a:pPr lvl="0" defTabSz="914400">
              <a:lnSpc>
                <a:spcPct val="130000"/>
              </a:lnSpc>
              <a:defRPr/>
            </a:pPr>
            <a:r>
              <a:rPr lang="en-US" sz="1200" kern="0" dirty="0">
                <a:solidFill>
                  <a:srgbClr val="FFFFFF"/>
                </a:solidFill>
                <a:ea typeface="Calibri" panose="020F0502020204030204" pitchFamily="34" charset="0"/>
                <a:cs typeface="Arial" panose="020B0604020202020204" pitchFamily="34" charset="0"/>
              </a:rPr>
              <a:t>Testing in Production</a:t>
            </a:r>
          </a:p>
          <a:p>
            <a:pPr lvl="0" defTabSz="914400">
              <a:lnSpc>
                <a:spcPct val="130000"/>
              </a:lnSpc>
              <a:defRPr/>
            </a:pPr>
            <a:r>
              <a:rPr lang="en-US" sz="1200" kern="0" dirty="0">
                <a:solidFill>
                  <a:srgbClr val="FFFFFF"/>
                </a:solidFill>
                <a:ea typeface="Calibri" panose="020F0502020204030204" pitchFamily="34" charset="0"/>
                <a:cs typeface="Arial" panose="020B0604020202020204" pitchFamily="34" charset="0"/>
              </a:rPr>
              <a:t>Usage Monitoring</a:t>
            </a:r>
          </a:p>
          <a:p>
            <a:pPr lvl="0" defTabSz="914400">
              <a:lnSpc>
                <a:spcPct val="130000"/>
              </a:lnSpc>
              <a:defRPr/>
            </a:pPr>
            <a:r>
              <a:rPr lang="en-US" sz="1200" kern="0" dirty="0">
                <a:solidFill>
                  <a:srgbClr val="FFFFFF"/>
                </a:solidFill>
                <a:ea typeface="Calibri" panose="020F0502020204030204" pitchFamily="34" charset="0"/>
                <a:cs typeface="Arial" panose="020B0604020202020204" pitchFamily="34" charset="0"/>
              </a:rPr>
              <a:t>User Telemetry</a:t>
            </a:r>
          </a:p>
          <a:p>
            <a:pPr marL="0" marR="0" lvl="0" indent="0" defTabSz="914400" eaLnBrk="1" fontAlgn="auto" latinLnBrk="0" hangingPunct="1">
              <a:lnSpc>
                <a:spcPct val="13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p:txBody>
      </p:sp>
      <p:grpSp>
        <p:nvGrpSpPr>
          <p:cNvPr id="59" name="Group 58"/>
          <p:cNvGrpSpPr/>
          <p:nvPr/>
        </p:nvGrpSpPr>
        <p:grpSpPr>
          <a:xfrm>
            <a:off x="322331" y="3363153"/>
            <a:ext cx="11735561" cy="1462721"/>
            <a:chOff x="322331" y="3363153"/>
            <a:chExt cx="11735561" cy="1462721"/>
          </a:xfrm>
        </p:grpSpPr>
        <p:sp>
          <p:nvSpPr>
            <p:cNvPr id="60" name="Oval 59"/>
            <p:cNvSpPr/>
            <p:nvPr/>
          </p:nvSpPr>
          <p:spPr>
            <a:xfrm>
              <a:off x="448032"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1" name="Oval 60"/>
            <p:cNvSpPr/>
            <p:nvPr/>
          </p:nvSpPr>
          <p:spPr>
            <a:xfrm>
              <a:off x="2249018" y="3363153"/>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62" name="Group 61"/>
            <p:cNvGrpSpPr/>
            <p:nvPr/>
          </p:nvGrpSpPr>
          <p:grpSpPr>
            <a:xfrm>
              <a:off x="322331" y="3372202"/>
              <a:ext cx="5213289" cy="1440000"/>
              <a:chOff x="322331" y="3372202"/>
              <a:chExt cx="5213289" cy="1440000"/>
            </a:xfrm>
          </p:grpSpPr>
          <p:sp>
            <p:nvSpPr>
              <p:cNvPr id="73" name="Oval 72"/>
              <p:cNvSpPr/>
              <p:nvPr/>
            </p:nvSpPr>
            <p:spPr>
              <a:xfrm>
                <a:off x="4095620" y="3372202"/>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4" name="TextBox 73"/>
              <p:cNvSpPr txBox="1"/>
              <p:nvPr/>
            </p:nvSpPr>
            <p:spPr>
              <a:xfrm>
                <a:off x="322331" y="3390236"/>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400" b="1" i="1" u="none" strike="noStrike" kern="800" cap="none" spc="200" normalizeH="0" baseline="0" noProof="0" dirty="0">
                    <a:ln>
                      <a:noFill/>
                    </a:ln>
                    <a:solidFill>
                      <a:srgbClr val="FFFFFF"/>
                    </a:solidFill>
                    <a:effectLst/>
                    <a:uLnTx/>
                    <a:uFillTx/>
                  </a:rPr>
                  <a:t>BACKLOG refined with LEARNING</a:t>
                </a:r>
              </a:p>
            </p:txBody>
          </p:sp>
        </p:grpSp>
        <p:sp>
          <p:nvSpPr>
            <p:cNvPr id="63" name="Oval 62"/>
            <p:cNvSpPr/>
            <p:nvPr/>
          </p:nvSpPr>
          <p:spPr>
            <a:xfrm>
              <a:off x="5798328"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64" name="Group 63"/>
            <p:cNvGrpSpPr/>
            <p:nvPr/>
          </p:nvGrpSpPr>
          <p:grpSpPr>
            <a:xfrm>
              <a:off x="2142669" y="3372180"/>
              <a:ext cx="6744187" cy="1453694"/>
              <a:chOff x="2142669" y="3372180"/>
              <a:chExt cx="6744187" cy="1453694"/>
            </a:xfrm>
          </p:grpSpPr>
          <p:sp>
            <p:nvSpPr>
              <p:cNvPr id="71" name="Oval 70"/>
              <p:cNvSpPr/>
              <p:nvPr/>
            </p:nvSpPr>
            <p:spPr>
              <a:xfrm>
                <a:off x="7446856" y="3385874"/>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2" name="TextBox 71"/>
              <p:cNvSpPr txBox="1"/>
              <p:nvPr/>
            </p:nvSpPr>
            <p:spPr>
              <a:xfrm>
                <a:off x="2142669" y="3372180"/>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200" normalizeH="0" baseline="0" noProof="0" dirty="0">
                    <a:ln>
                      <a:noFill/>
                    </a:ln>
                    <a:solidFill>
                      <a:srgbClr val="FFFFFF"/>
                    </a:solidFill>
                    <a:effectLst/>
                    <a:uLnTx/>
                    <a:uFillTx/>
                  </a:rPr>
                  <a:t>MANAGED TECHNICAL DEBT</a:t>
                </a:r>
              </a:p>
            </p:txBody>
          </p:sp>
        </p:grpSp>
        <p:grpSp>
          <p:nvGrpSpPr>
            <p:cNvPr id="65" name="Group 64"/>
            <p:cNvGrpSpPr/>
            <p:nvPr/>
          </p:nvGrpSpPr>
          <p:grpSpPr>
            <a:xfrm>
              <a:off x="3963007" y="3372180"/>
              <a:ext cx="6482711" cy="1440000"/>
              <a:chOff x="3963007" y="3372180"/>
              <a:chExt cx="6482711" cy="1440000"/>
            </a:xfrm>
          </p:grpSpPr>
          <p:sp>
            <p:nvSpPr>
              <p:cNvPr id="69" name="Oval 68"/>
              <p:cNvSpPr/>
              <p:nvPr/>
            </p:nvSpPr>
            <p:spPr>
              <a:xfrm>
                <a:off x="9005718"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0" name="TextBox 69"/>
              <p:cNvSpPr txBox="1"/>
              <p:nvPr/>
            </p:nvSpPr>
            <p:spPr>
              <a:xfrm>
                <a:off x="3963007" y="3405050"/>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130" normalizeH="0" baseline="0" noProof="0" dirty="0">
                    <a:ln>
                      <a:noFill/>
                    </a:ln>
                    <a:solidFill>
                      <a:srgbClr val="FFFFFF"/>
                    </a:solidFill>
                    <a:effectLst/>
                    <a:uLnTx/>
                    <a:uFillTx/>
                  </a:rPr>
                  <a:t>PRODUCTION</a:t>
                </a:r>
                <a:br>
                  <a:rPr kumimoji="0" lang="en-US" sz="1300" b="1" i="1" u="none" strike="noStrike" kern="800" cap="none" spc="130" normalizeH="0" baseline="0" noProof="0" dirty="0">
                    <a:ln>
                      <a:noFill/>
                    </a:ln>
                    <a:solidFill>
                      <a:srgbClr val="FFFFFF"/>
                    </a:solidFill>
                    <a:effectLst/>
                    <a:uLnTx/>
                    <a:uFillTx/>
                  </a:rPr>
                </a:br>
                <a:r>
                  <a:rPr kumimoji="0" lang="en-US" sz="1300" b="1" i="1" u="none" strike="noStrike" kern="800" cap="none" spc="140" normalizeH="0" baseline="0" noProof="0" dirty="0">
                    <a:ln>
                      <a:noFill/>
                    </a:ln>
                    <a:solidFill>
                      <a:srgbClr val="FFFFFF"/>
                    </a:solidFill>
                    <a:effectLst/>
                    <a:uLnTx/>
                    <a:uFillTx/>
                  </a:rPr>
                  <a:t> </a:t>
                </a:r>
                <a:r>
                  <a:rPr kumimoji="0" lang="en-US" sz="1300" b="1" i="1" u="none" strike="noStrike" kern="800" cap="none" spc="200" normalizeH="0" baseline="0" noProof="0" dirty="0">
                    <a:ln>
                      <a:noFill/>
                    </a:ln>
                    <a:solidFill>
                      <a:srgbClr val="FFFFFF"/>
                    </a:solidFill>
                    <a:effectLst/>
                    <a:uLnTx/>
                    <a:uFillTx/>
                  </a:rPr>
                  <a:t>FIRST MINDSET</a:t>
                </a:r>
              </a:p>
            </p:txBody>
          </p:sp>
        </p:grpSp>
        <p:grpSp>
          <p:nvGrpSpPr>
            <p:cNvPr id="66" name="Group 65"/>
            <p:cNvGrpSpPr/>
            <p:nvPr/>
          </p:nvGrpSpPr>
          <p:grpSpPr>
            <a:xfrm>
              <a:off x="5656635" y="3372180"/>
              <a:ext cx="6401257" cy="1440000"/>
              <a:chOff x="5656635" y="3372180"/>
              <a:chExt cx="6401257" cy="1440000"/>
            </a:xfrm>
          </p:grpSpPr>
          <p:sp>
            <p:nvSpPr>
              <p:cNvPr id="67" name="Oval 66"/>
              <p:cNvSpPr/>
              <p:nvPr/>
            </p:nvSpPr>
            <p:spPr>
              <a:xfrm>
                <a:off x="10617892"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8" name="TextBox 67"/>
              <p:cNvSpPr txBox="1"/>
              <p:nvPr/>
            </p:nvSpPr>
            <p:spPr>
              <a:xfrm>
                <a:off x="5656635" y="3385874"/>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200" normalizeH="0" baseline="0" noProof="0" dirty="0">
                    <a:ln>
                      <a:noFill/>
                    </a:ln>
                    <a:solidFill>
                      <a:srgbClr val="FFFFFF"/>
                    </a:solidFill>
                    <a:effectLst/>
                    <a:uLnTx/>
                    <a:uFillTx/>
                  </a:rPr>
                  <a:t>INFRA-STRUCTURE</a:t>
                </a:r>
                <a:br>
                  <a:rPr kumimoji="0" lang="en-US" sz="1300" b="1" i="1" u="none" strike="noStrike" kern="800" cap="none" spc="200" normalizeH="0" baseline="0" noProof="0" dirty="0">
                    <a:ln>
                      <a:noFill/>
                    </a:ln>
                    <a:solidFill>
                      <a:srgbClr val="FFFFFF"/>
                    </a:solidFill>
                    <a:effectLst/>
                    <a:uLnTx/>
                    <a:uFillTx/>
                  </a:rPr>
                </a:br>
                <a:r>
                  <a:rPr kumimoji="0" lang="en-US" sz="1300" b="1" i="1" u="none" strike="noStrike" kern="800" cap="none" spc="140" normalizeH="0" baseline="0" noProof="0" dirty="0">
                    <a:ln>
                      <a:noFill/>
                    </a:ln>
                    <a:solidFill>
                      <a:srgbClr val="FFFFFF"/>
                    </a:solidFill>
                    <a:effectLst/>
                    <a:uLnTx/>
                    <a:uFillTx/>
                  </a:rPr>
                  <a:t>is a FLEXIBLE </a:t>
                </a:r>
                <a:r>
                  <a:rPr kumimoji="0" lang="en-US" sz="1300" b="1" i="1" u="none" strike="noStrike" kern="800" cap="none" spc="200" normalizeH="0" baseline="0" noProof="0" dirty="0">
                    <a:ln>
                      <a:noFill/>
                    </a:ln>
                    <a:solidFill>
                      <a:srgbClr val="FFFFFF"/>
                    </a:solidFill>
                    <a:effectLst/>
                    <a:uLnTx/>
                    <a:uFillTx/>
                  </a:rPr>
                  <a:t>RESOURCE</a:t>
                </a:r>
              </a:p>
            </p:txBody>
          </p:sp>
        </p:grpSp>
      </p:grpSp>
      <p:sp>
        <p:nvSpPr>
          <p:cNvPr id="75" name="TextBox 74"/>
          <p:cNvSpPr txBox="1"/>
          <p:nvPr/>
        </p:nvSpPr>
        <p:spPr>
          <a:xfrm>
            <a:off x="7331177" y="3363153"/>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200" normalizeH="0" baseline="0" noProof="0" dirty="0">
                <a:ln>
                  <a:noFill/>
                </a:ln>
                <a:solidFill>
                  <a:srgbClr val="FFFFFF"/>
                </a:solidFill>
                <a:effectLst/>
                <a:uLnTx/>
                <a:uFillTx/>
              </a:rPr>
              <a:t>TEAM</a:t>
            </a:r>
            <a:r>
              <a:rPr kumimoji="0" lang="en-US" sz="1300" b="1" i="1" u="none" strike="noStrike" kern="800" cap="none" spc="200" normalizeH="0" noProof="0" dirty="0">
                <a:ln>
                  <a:noFill/>
                </a:ln>
                <a:solidFill>
                  <a:srgbClr val="FFFFFF"/>
                </a:solidFill>
                <a:effectLst/>
                <a:uLnTx/>
                <a:uFillTx/>
              </a:rPr>
              <a:t> AUTONOMY &amp; ENTERPRISE ALIGNMENT</a:t>
            </a:r>
            <a:endParaRPr kumimoji="0" lang="en-US" sz="1300" b="1" i="1" u="none" strike="noStrike" kern="800" cap="none" spc="200" normalizeH="0" baseline="0" noProof="0" dirty="0">
              <a:ln>
                <a:noFill/>
              </a:ln>
              <a:solidFill>
                <a:srgbClr val="FFFFFF"/>
              </a:solidFill>
              <a:effectLst/>
              <a:uLnTx/>
              <a:uFillTx/>
            </a:endParaRPr>
          </a:p>
        </p:txBody>
      </p:sp>
      <p:sp>
        <p:nvSpPr>
          <p:cNvPr id="76" name="TextBox 75"/>
          <p:cNvSpPr txBox="1"/>
          <p:nvPr/>
        </p:nvSpPr>
        <p:spPr>
          <a:xfrm>
            <a:off x="8878903" y="3340432"/>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lang="en-US" sz="1300" b="1" i="1" kern="800" spc="200" dirty="0">
                <a:solidFill>
                  <a:srgbClr val="FFFFFF"/>
                </a:solidFill>
              </a:rPr>
              <a:t>EVIDENCE gathered in PRODUCTION</a:t>
            </a:r>
            <a:endParaRPr kumimoji="0" lang="en-US" sz="1300" b="1" i="1" u="none" strike="noStrike" kern="800" cap="none" spc="200" normalizeH="0" baseline="0" noProof="0" dirty="0">
              <a:ln>
                <a:noFill/>
              </a:ln>
              <a:solidFill>
                <a:srgbClr val="FFFFFF"/>
              </a:solidFill>
              <a:effectLst/>
              <a:uLnTx/>
              <a:uFillTx/>
            </a:endParaRPr>
          </a:p>
        </p:txBody>
      </p:sp>
      <p:sp>
        <p:nvSpPr>
          <p:cNvPr id="77" name="TextBox 76"/>
          <p:cNvSpPr txBox="1"/>
          <p:nvPr/>
        </p:nvSpPr>
        <p:spPr>
          <a:xfrm>
            <a:off x="10515194" y="3324391"/>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lang="en-US" sz="1300" b="1" i="1" kern="800" spc="200" noProof="0" dirty="0">
                <a:solidFill>
                  <a:srgbClr val="FFFFFF"/>
                </a:solidFill>
              </a:rPr>
              <a:t>FLOW OF CUSTOMER VALUE</a:t>
            </a:r>
            <a:endParaRPr kumimoji="0" lang="en-US" sz="1300" b="1" i="1" u="none" strike="noStrike" kern="800" cap="none" spc="20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1647544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30664_S4_Q1_FY16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potx" id="{31084FF4-C6C7-469E-B11D-A1779D6278C6}" vid="{548CB2A8-500E-4ADC-8902-CF6831EAADC0}"/>
    </a:ext>
  </a:extLst>
</a:theme>
</file>

<file path=ppt/theme/theme2.xml><?xml version="1.0" encoding="utf-8"?>
<a:theme xmlns:a="http://schemas.openxmlformats.org/drawingml/2006/main" name="1_5-30664_S4_Q1_FY16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potx" id="{A8563D41-0C0F-40EA-9DB3-FF08B2E6E1EA}" vid="{2FEFA09D-FED8-4927-9234-845913F09527}"/>
    </a:ext>
  </a:extLst>
</a:theme>
</file>

<file path=ppt/theme/theme3.xml><?xml version="1.0" encoding="utf-8"?>
<a:theme xmlns:a="http://schemas.openxmlformats.org/drawingml/2006/main" name="2_5-30664_S4_Q1_FY16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potx" id="{A8563D41-0C0F-40EA-9DB3-FF08B2E6E1EA}" vid="{751B351F-61D3-47CA-8C68-BB3586B7C480}"/>
    </a:ext>
  </a:extLst>
</a:theme>
</file>

<file path=ppt/theme/theme4.xml><?xml version="1.0" encoding="utf-8"?>
<a:theme xmlns:a="http://schemas.openxmlformats.org/drawingml/2006/main" name="2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1_5-30712_S4_Q3_FY16_Dark_Template">
  <a:themeElements>
    <a:clrScheme name="S4 Dark">
      <a:dk1>
        <a:srgbClr val="505050"/>
      </a:dk1>
      <a:lt1>
        <a:srgbClr val="FFFFFF"/>
      </a:lt1>
      <a:dk2>
        <a:srgbClr val="00188F"/>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6_Dark_Template.potx" id="{70B2D37A-92DB-4D0D-8715-F0BA337253E5}" vid="{B1250287-1130-4DEA-8815-44FA1994D79A}"/>
    </a:ext>
  </a:extLst>
</a:theme>
</file>

<file path=ppt/theme/theme6.xml><?xml version="1.0" encoding="utf-8"?>
<a:theme xmlns:a="http://schemas.openxmlformats.org/drawingml/2006/main" name="3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7368FD29E5FFA49805C66C8261AA928" ma:contentTypeVersion="5" ma:contentTypeDescription="Create a new document." ma:contentTypeScope="" ma:versionID="70fcd3286c5a81801ac200db3dfcee88">
  <xsd:schema xmlns:xsd="http://www.w3.org/2001/XMLSchema" xmlns:xs="http://www.w3.org/2001/XMLSchema" xmlns:p="http://schemas.microsoft.com/office/2006/metadata/properties" xmlns:ns1="http://schemas.microsoft.com/sharepoint/v3" xmlns:ns3="f9daf949-4c21-42d7-abd9-58188759ed59" targetNamespace="http://schemas.microsoft.com/office/2006/metadata/properties" ma:root="true" ma:fieldsID="156fcb63ed65d3a44b23ea46e6228f4f" ns1:_="" ns3:_="">
    <xsd:import namespace="http://schemas.microsoft.com/sharepoint/v3"/>
    <xsd:import namespace="f9daf949-4c21-42d7-abd9-58188759ed59"/>
    <xsd:element name="properties">
      <xsd:complexType>
        <xsd:sequence>
          <xsd:element name="documentManagement">
            <xsd:complexType>
              <xsd:all>
                <xsd:element ref="ns3:SharedWithUsers" minOccurs="0"/>
                <xsd:element ref="ns3:SharedWithDetails" minOccurs="0"/>
                <xsd:element ref="ns3:SharingHintHash"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9daf949-4c21-42d7-abd9-58188759ed5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0B1FCD0F-3337-4570-88BF-1BBF333FB1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9daf949-4c21-42d7-abd9-58188759ed5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schemas.microsoft.com/office/2006/metadata/properties"/>
    <ds:schemaRef ds:uri="http://schemas.microsoft.com/sharepoint/v3"/>
    <ds:schemaRef ds:uri="http://purl.org/dc/terms/"/>
    <ds:schemaRef ds:uri="f9daf949-4c21-42d7-abd9-58188759ed59"/>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S4_Q1_FY16_Light_Template</Template>
  <TotalTime>3202</TotalTime>
  <Words>2167</Words>
  <Application>Microsoft Office PowerPoint</Application>
  <PresentationFormat>Custom</PresentationFormat>
  <Paragraphs>307</Paragraphs>
  <Slides>13</Slides>
  <Notes>13</Notes>
  <HiddenSlides>0</HiddenSlides>
  <MMClips>0</MMClips>
  <ScaleCrop>false</ScaleCrop>
  <HeadingPairs>
    <vt:vector size="6" baseType="variant">
      <vt:variant>
        <vt:lpstr>Fonts Used</vt:lpstr>
      </vt:variant>
      <vt:variant>
        <vt:i4>13</vt:i4>
      </vt:variant>
      <vt:variant>
        <vt:lpstr>Theme</vt:lpstr>
      </vt:variant>
      <vt:variant>
        <vt:i4>6</vt:i4>
      </vt:variant>
      <vt:variant>
        <vt:lpstr>Slide Titles</vt:lpstr>
      </vt:variant>
      <vt:variant>
        <vt:i4>13</vt:i4>
      </vt:variant>
    </vt:vector>
  </HeadingPairs>
  <TitlesOfParts>
    <vt:vector size="32" baseType="lpstr">
      <vt:lpstr>ＭＳ Ｐゴシック</vt:lpstr>
      <vt:lpstr>Arial</vt:lpstr>
      <vt:lpstr>Calibri</vt:lpstr>
      <vt:lpstr>Cambria</vt:lpstr>
      <vt:lpstr>Consolas</vt:lpstr>
      <vt:lpstr>ＭＳ 明朝</vt:lpstr>
      <vt:lpstr>Segoe Pro</vt:lpstr>
      <vt:lpstr>Segoe UI</vt:lpstr>
      <vt:lpstr>Segoe UI Light</vt:lpstr>
      <vt:lpstr>Segoe UI Semibold</vt:lpstr>
      <vt:lpstr>Segoe UI Semilight</vt:lpstr>
      <vt:lpstr>Times New Roman</vt:lpstr>
      <vt:lpstr>Wingdings</vt:lpstr>
      <vt:lpstr>5-30664_S4_Q1_FY16_Light_Template</vt:lpstr>
      <vt:lpstr>1_5-30664_S4_Q1_FY16_Light_Template</vt:lpstr>
      <vt:lpstr>2_5-30664_S4_Q1_FY16_Light_Template</vt:lpstr>
      <vt:lpstr>2_MSVID_White_16x9_2012-08-18</vt:lpstr>
      <vt:lpstr>1_5-30712_S4_Q3_FY16_Dark_Template</vt:lpstr>
      <vt:lpstr>3_MSVID_White_16x9_2012-08-18</vt:lpstr>
      <vt:lpstr>10 steps to DevOps Part 2: Automated Unit Testing and Architectural mapping </vt:lpstr>
      <vt:lpstr>Every app  Every Developer  Every Platform</vt:lpstr>
      <vt:lpstr>Software delivery challenges</vt:lpstr>
      <vt:lpstr>How Microsoft can help</vt:lpstr>
      <vt:lpstr>DevOps: the three components</vt:lpstr>
      <vt:lpstr>DevOps</vt:lpstr>
      <vt:lpstr>Visual Studio Enterprise – the tool for DevOps</vt:lpstr>
      <vt:lpstr>PowerPoint Presentation</vt:lpstr>
      <vt:lpstr>PowerPoint Presentation</vt:lpstr>
      <vt:lpstr>Dev Ops Skill Katas</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Enabling a DevOps Culture with Visual Studio Enterprise</dc:title>
  <dc:subject>S4 Solutions Specialist Summit</dc:subject>
  <dc:creator>Shows</dc:creator>
  <cp:keywords>S4 Solutions Specialist Summit</cp:keywords>
  <dc:description>Template: Mitchell Derrey, Silver Fox Productions
Formatting: 
Audience Type:</dc:description>
  <cp:lastModifiedBy>James Tramel</cp:lastModifiedBy>
  <cp:revision>71</cp:revision>
  <dcterms:created xsi:type="dcterms:W3CDTF">2015-07-26T21:41:15Z</dcterms:created>
  <dcterms:modified xsi:type="dcterms:W3CDTF">2016-10-16T18:49:35Z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duct">
    <vt:lpwstr/>
  </property>
  <property fmtid="{D5CDD505-2E9C-101B-9397-08002B2CF9AE}" pid="3" name="Event1">
    <vt:lpwstr>622;#Unassigned|2c8af875-f38a-40b8-a0a9-056aed3fc8c0</vt:lpwstr>
  </property>
  <property fmtid="{D5CDD505-2E9C-101B-9397-08002B2CF9AE}" pid="4" name="Audience">
    <vt:lpwstr/>
  </property>
  <property fmtid="{D5CDD505-2E9C-101B-9397-08002B2CF9AE}" pid="5" name="Event Venue">
    <vt:lpwstr>183;#Hyatt Regency Bellevue|2e1bad98-48c3-407f-8203-258b1eb26eb9</vt:lpwstr>
  </property>
  <property fmtid="{D5CDD505-2E9C-101B-9397-08002B2CF9AE}" pid="6" name="Track">
    <vt:lpwstr/>
  </property>
  <property fmtid="{D5CDD505-2E9C-101B-9397-08002B2CF9AE}" pid="7" name="Event Location">
    <vt:lpwstr>30;#Bellevue|123dcbfb-36f6-4493-90d9-6b60fd95daf2</vt:lpwstr>
  </property>
  <property fmtid="{D5CDD505-2E9C-101B-9397-08002B2CF9AE}" pid="8" name="Campaign">
    <vt:lpwstr/>
  </property>
  <property fmtid="{D5CDD505-2E9C-101B-9397-08002B2CF9AE}" pid="9" name="IsMyDocuments">
    <vt:bool>true</vt:bool>
  </property>
  <property fmtid="{D5CDD505-2E9C-101B-9397-08002B2CF9AE}" pid="10" name="Audience1">
    <vt:lpwstr/>
  </property>
  <property fmtid="{D5CDD505-2E9C-101B-9397-08002B2CF9AE}" pid="11" name="Event Name">
    <vt:lpwstr>182;#Solution Specialist Sales Summit|66567d53-d3fe-4f1b-8582-d9689d0afd92</vt:lpwstr>
  </property>
  <property fmtid="{D5CDD505-2E9C-101B-9397-08002B2CF9AE}" pid="12" name="ContentTypeId">
    <vt:lpwstr>0x010100E7368FD29E5FFA49805C66C8261AA928</vt:lpwstr>
  </property>
  <property fmtid="{D5CDD505-2E9C-101B-9397-08002B2CF9AE}" pid="13" name="TaxKeyword">
    <vt:lpwstr>167;#S4 Solutions Specialist Summit|d9b60951-340d-42d0-8bd2-e03149d04f07</vt:lpwstr>
  </property>
  <property fmtid="{D5CDD505-2E9C-101B-9397-08002B2CF9AE}" pid="14" name="TaxCatchAll">
    <vt:lpwstr>167;#S4 Solutions Specialist Summit</vt:lpwstr>
  </property>
  <property fmtid="{D5CDD505-2E9C-101B-9397-08002B2CF9AE}" pid="15" name="TaxKeywordTaxHTField">
    <vt:lpwstr>S4 Solutions Specialist Summit|d9b60951-340d-42d0-8bd2-e03149d04f07</vt:lpwstr>
  </property>
</Properties>
</file>